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4" r:id="rId5"/>
    <p:sldId id="276" r:id="rId6"/>
    <p:sldId id="277" r:id="rId7"/>
    <p:sldId id="278" r:id="rId8"/>
    <p:sldId id="279" r:id="rId9"/>
    <p:sldId id="280" r:id="rId10"/>
    <p:sldId id="281" r:id="rId11"/>
    <p:sldId id="282" r:id="rId12"/>
    <p:sldId id="284" r:id="rId13"/>
    <p:sldId id="292" r:id="rId14"/>
    <p:sldId id="285" r:id="rId15"/>
    <p:sldId id="283" r:id="rId16"/>
    <p:sldId id="286" r:id="rId17"/>
    <p:sldId id="287" r:id="rId18"/>
    <p:sldId id="288" r:id="rId19"/>
    <p:sldId id="260" r:id="rId20"/>
    <p:sldId id="269" r:id="rId21"/>
    <p:sldId id="294" r:id="rId22"/>
    <p:sldId id="293"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8" autoAdjust="0"/>
    <p:restoredTop sz="94660"/>
  </p:normalViewPr>
  <p:slideViewPr>
    <p:cSldViewPr snapToGrid="0">
      <p:cViewPr varScale="1">
        <p:scale>
          <a:sx n="85" d="100"/>
          <a:sy n="85" d="100"/>
        </p:scale>
        <p:origin x="20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32ABA9-D981-4ADC-A7C9-E6F555CCE8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0C8C10-4B4A-49EB-96E7-B75E1D237D19}">
      <dgm:prSet/>
      <dgm:spPr/>
      <dgm:t>
        <a:bodyPr/>
        <a:lstStyle/>
        <a:p>
          <a:pPr>
            <a:lnSpc>
              <a:spcPct val="100000"/>
            </a:lnSpc>
          </a:pPr>
          <a:r>
            <a:rPr lang="en-US"/>
            <a:t>We follow Exploratory Data Analysis steps to get more insights from the input data.</a:t>
          </a:r>
        </a:p>
      </dgm:t>
    </dgm:pt>
    <dgm:pt modelId="{E1F3A71D-2FD4-4124-8DAA-42C020FD7420}" type="parTrans" cxnId="{E3348129-0E9C-4DC6-99BF-E4653680EBE2}">
      <dgm:prSet/>
      <dgm:spPr/>
      <dgm:t>
        <a:bodyPr/>
        <a:lstStyle/>
        <a:p>
          <a:endParaRPr lang="en-US"/>
        </a:p>
      </dgm:t>
    </dgm:pt>
    <dgm:pt modelId="{6A44FC74-EF3E-4007-8E79-C7E231BE23CA}" type="sibTrans" cxnId="{E3348129-0E9C-4DC6-99BF-E4653680EBE2}">
      <dgm:prSet/>
      <dgm:spPr/>
      <dgm:t>
        <a:bodyPr/>
        <a:lstStyle/>
        <a:p>
          <a:endParaRPr lang="en-US"/>
        </a:p>
      </dgm:t>
    </dgm:pt>
    <dgm:pt modelId="{83BE6072-48D7-4DFB-AF54-7B43A0E39D49}">
      <dgm:prSet/>
      <dgm:spPr/>
      <dgm:t>
        <a:bodyPr/>
        <a:lstStyle/>
        <a:p>
          <a:pPr>
            <a:lnSpc>
              <a:spcPct val="100000"/>
            </a:lnSpc>
          </a:pPr>
          <a:r>
            <a:rPr lang="en-US"/>
            <a:t>After loading and cleansing the data, we do Univariate Analysis of categories to see how each category is performing.</a:t>
          </a:r>
        </a:p>
      </dgm:t>
    </dgm:pt>
    <dgm:pt modelId="{30EC65F5-67CA-4ABB-9824-84468F09B9CB}" type="parTrans" cxnId="{003EA5C2-CA0C-4828-A9D7-F5A0F4A13A10}">
      <dgm:prSet/>
      <dgm:spPr/>
      <dgm:t>
        <a:bodyPr/>
        <a:lstStyle/>
        <a:p>
          <a:endParaRPr lang="en-US"/>
        </a:p>
      </dgm:t>
    </dgm:pt>
    <dgm:pt modelId="{BB871E56-45AA-4050-BE5E-2F053260D139}" type="sibTrans" cxnId="{003EA5C2-CA0C-4828-A9D7-F5A0F4A13A10}">
      <dgm:prSet/>
      <dgm:spPr/>
      <dgm:t>
        <a:bodyPr/>
        <a:lstStyle/>
        <a:p>
          <a:endParaRPr lang="en-US"/>
        </a:p>
      </dgm:t>
    </dgm:pt>
    <dgm:pt modelId="{C889C206-F2FF-4977-ACC5-E0493D060C32}">
      <dgm:prSet/>
      <dgm:spPr/>
      <dgm:t>
        <a:bodyPr/>
        <a:lstStyle/>
        <a:p>
          <a:pPr>
            <a:lnSpc>
              <a:spcPct val="100000"/>
            </a:lnSpc>
          </a:pPr>
          <a:r>
            <a:rPr lang="en-US"/>
            <a:t>Later we combine two categories and see how they are behaving together and whether they are in sync or out of sync (Correlation).</a:t>
          </a:r>
        </a:p>
      </dgm:t>
    </dgm:pt>
    <dgm:pt modelId="{FDBAF3DC-D6CD-4E5C-AA9C-DBC03D6F3A50}" type="parTrans" cxnId="{F7E8E773-D358-46EF-8885-399178267F6B}">
      <dgm:prSet/>
      <dgm:spPr/>
      <dgm:t>
        <a:bodyPr/>
        <a:lstStyle/>
        <a:p>
          <a:endParaRPr lang="en-US"/>
        </a:p>
      </dgm:t>
    </dgm:pt>
    <dgm:pt modelId="{B135E856-40C7-4946-A72E-CF35AA2CC038}" type="sibTrans" cxnId="{F7E8E773-D358-46EF-8885-399178267F6B}">
      <dgm:prSet/>
      <dgm:spPr/>
      <dgm:t>
        <a:bodyPr/>
        <a:lstStyle/>
        <a:p>
          <a:endParaRPr lang="en-US"/>
        </a:p>
      </dgm:t>
    </dgm:pt>
    <dgm:pt modelId="{BC8502A2-62F6-476D-A4C2-46586C24B5DA}">
      <dgm:prSet/>
      <dgm:spPr/>
      <dgm:t>
        <a:bodyPr/>
        <a:lstStyle/>
        <a:p>
          <a:pPr>
            <a:lnSpc>
              <a:spcPct val="100000"/>
            </a:lnSpc>
          </a:pPr>
          <a:r>
            <a:rPr lang="en-US"/>
            <a:t>Based on the above steps, we recommend how each factor is varying along with trend.</a:t>
          </a:r>
        </a:p>
      </dgm:t>
    </dgm:pt>
    <dgm:pt modelId="{6C70BFCE-05EC-4F74-BCE9-CF4C810CFBA4}" type="parTrans" cxnId="{659C38A3-DAD6-464D-8126-132C21F509F8}">
      <dgm:prSet/>
      <dgm:spPr/>
      <dgm:t>
        <a:bodyPr/>
        <a:lstStyle/>
        <a:p>
          <a:endParaRPr lang="en-US"/>
        </a:p>
      </dgm:t>
    </dgm:pt>
    <dgm:pt modelId="{65FA45BB-DCAC-4932-8615-92E65B712029}" type="sibTrans" cxnId="{659C38A3-DAD6-464D-8126-132C21F509F8}">
      <dgm:prSet/>
      <dgm:spPr/>
      <dgm:t>
        <a:bodyPr/>
        <a:lstStyle/>
        <a:p>
          <a:endParaRPr lang="en-US"/>
        </a:p>
      </dgm:t>
    </dgm:pt>
    <dgm:pt modelId="{76985D50-E35C-49D6-AE13-227B05A9C26C}" type="pres">
      <dgm:prSet presAssocID="{4832ABA9-D981-4ADC-A7C9-E6F555CCE8D8}" presName="root" presStyleCnt="0">
        <dgm:presLayoutVars>
          <dgm:dir/>
          <dgm:resizeHandles val="exact"/>
        </dgm:presLayoutVars>
      </dgm:prSet>
      <dgm:spPr/>
    </dgm:pt>
    <dgm:pt modelId="{FAFB9E2B-7B39-4185-8BBD-259A931C7993}" type="pres">
      <dgm:prSet presAssocID="{BE0C8C10-4B4A-49EB-96E7-B75E1D237D19}" presName="compNode" presStyleCnt="0"/>
      <dgm:spPr/>
    </dgm:pt>
    <dgm:pt modelId="{110AAACD-8062-4EAA-B9FC-A28E00C5B07F}" type="pres">
      <dgm:prSet presAssocID="{BE0C8C10-4B4A-49EB-96E7-B75E1D237D19}" presName="bgRect" presStyleLbl="bgShp" presStyleIdx="0" presStyleCnt="4"/>
      <dgm:spPr/>
    </dgm:pt>
    <dgm:pt modelId="{82E50CFC-F240-48B3-8C9B-770812308D9C}" type="pres">
      <dgm:prSet presAssocID="{BE0C8C10-4B4A-49EB-96E7-B75E1D237D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6BFC538-D3E2-468F-BC31-1B8F4B1CF8E9}" type="pres">
      <dgm:prSet presAssocID="{BE0C8C10-4B4A-49EB-96E7-B75E1D237D19}" presName="spaceRect" presStyleCnt="0"/>
      <dgm:spPr/>
    </dgm:pt>
    <dgm:pt modelId="{BC1DD057-E4D1-4B92-97B7-34F2976A4676}" type="pres">
      <dgm:prSet presAssocID="{BE0C8C10-4B4A-49EB-96E7-B75E1D237D19}" presName="parTx" presStyleLbl="revTx" presStyleIdx="0" presStyleCnt="4">
        <dgm:presLayoutVars>
          <dgm:chMax val="0"/>
          <dgm:chPref val="0"/>
        </dgm:presLayoutVars>
      </dgm:prSet>
      <dgm:spPr/>
    </dgm:pt>
    <dgm:pt modelId="{AFB1D9B6-8B3D-406D-84B5-066E861638FF}" type="pres">
      <dgm:prSet presAssocID="{6A44FC74-EF3E-4007-8E79-C7E231BE23CA}" presName="sibTrans" presStyleCnt="0"/>
      <dgm:spPr/>
    </dgm:pt>
    <dgm:pt modelId="{DAC3FD16-219A-403C-93B4-702958CDFE91}" type="pres">
      <dgm:prSet presAssocID="{83BE6072-48D7-4DFB-AF54-7B43A0E39D49}" presName="compNode" presStyleCnt="0"/>
      <dgm:spPr/>
    </dgm:pt>
    <dgm:pt modelId="{710EB6C1-A393-4CA2-B193-11E10411BA37}" type="pres">
      <dgm:prSet presAssocID="{83BE6072-48D7-4DFB-AF54-7B43A0E39D49}" presName="bgRect" presStyleLbl="bgShp" presStyleIdx="1" presStyleCnt="4"/>
      <dgm:spPr/>
    </dgm:pt>
    <dgm:pt modelId="{67798B7F-9E6B-4077-9891-C507BAF7659A}" type="pres">
      <dgm:prSet presAssocID="{83BE6072-48D7-4DFB-AF54-7B43A0E39D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14CC84AD-D12D-4272-8EA4-7B6F4F0AF5E3}" type="pres">
      <dgm:prSet presAssocID="{83BE6072-48D7-4DFB-AF54-7B43A0E39D49}" presName="spaceRect" presStyleCnt="0"/>
      <dgm:spPr/>
    </dgm:pt>
    <dgm:pt modelId="{B4BA0852-A5B0-4B7D-8BDF-3518011921E5}" type="pres">
      <dgm:prSet presAssocID="{83BE6072-48D7-4DFB-AF54-7B43A0E39D49}" presName="parTx" presStyleLbl="revTx" presStyleIdx="1" presStyleCnt="4">
        <dgm:presLayoutVars>
          <dgm:chMax val="0"/>
          <dgm:chPref val="0"/>
        </dgm:presLayoutVars>
      </dgm:prSet>
      <dgm:spPr/>
    </dgm:pt>
    <dgm:pt modelId="{282F9B47-5C3F-472F-909B-B816A0724F89}" type="pres">
      <dgm:prSet presAssocID="{BB871E56-45AA-4050-BE5E-2F053260D139}" presName="sibTrans" presStyleCnt="0"/>
      <dgm:spPr/>
    </dgm:pt>
    <dgm:pt modelId="{D100C2A5-C945-4F60-8E7C-89490FCB2BF8}" type="pres">
      <dgm:prSet presAssocID="{C889C206-F2FF-4977-ACC5-E0493D060C32}" presName="compNode" presStyleCnt="0"/>
      <dgm:spPr/>
    </dgm:pt>
    <dgm:pt modelId="{B7E333B5-1D9A-4F75-AAC3-199A9590A0B4}" type="pres">
      <dgm:prSet presAssocID="{C889C206-F2FF-4977-ACC5-E0493D060C32}" presName="bgRect" presStyleLbl="bgShp" presStyleIdx="2" presStyleCnt="4"/>
      <dgm:spPr/>
    </dgm:pt>
    <dgm:pt modelId="{25523AC1-3F94-4CBE-96F1-D56E1FFBBE8F}" type="pres">
      <dgm:prSet presAssocID="{C889C206-F2FF-4977-ACC5-E0493D060C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F6977B4A-3CAE-4E99-A497-C6119B719495}" type="pres">
      <dgm:prSet presAssocID="{C889C206-F2FF-4977-ACC5-E0493D060C32}" presName="spaceRect" presStyleCnt="0"/>
      <dgm:spPr/>
    </dgm:pt>
    <dgm:pt modelId="{CED27F57-5C2F-4FC6-9288-892D2CC19B85}" type="pres">
      <dgm:prSet presAssocID="{C889C206-F2FF-4977-ACC5-E0493D060C32}" presName="parTx" presStyleLbl="revTx" presStyleIdx="2" presStyleCnt="4">
        <dgm:presLayoutVars>
          <dgm:chMax val="0"/>
          <dgm:chPref val="0"/>
        </dgm:presLayoutVars>
      </dgm:prSet>
      <dgm:spPr/>
    </dgm:pt>
    <dgm:pt modelId="{B2865BCC-5823-4966-9506-31DB81B19D97}" type="pres">
      <dgm:prSet presAssocID="{B135E856-40C7-4946-A72E-CF35AA2CC038}" presName="sibTrans" presStyleCnt="0"/>
      <dgm:spPr/>
    </dgm:pt>
    <dgm:pt modelId="{A460745B-F56B-4608-AD3E-040BDDC79661}" type="pres">
      <dgm:prSet presAssocID="{BC8502A2-62F6-476D-A4C2-46586C24B5DA}" presName="compNode" presStyleCnt="0"/>
      <dgm:spPr/>
    </dgm:pt>
    <dgm:pt modelId="{9EC2ABB6-C8DA-44B0-9F17-A926A94C75AC}" type="pres">
      <dgm:prSet presAssocID="{BC8502A2-62F6-476D-A4C2-46586C24B5DA}" presName="bgRect" presStyleLbl="bgShp" presStyleIdx="3" presStyleCnt="4"/>
      <dgm:spPr/>
    </dgm:pt>
    <dgm:pt modelId="{D3F14DE9-0B39-40E5-8FE9-7422B544717C}" type="pres">
      <dgm:prSet presAssocID="{BC8502A2-62F6-476D-A4C2-46586C24B5D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ximize"/>
        </a:ext>
      </dgm:extLst>
    </dgm:pt>
    <dgm:pt modelId="{052017C1-0205-49A0-BA68-EE8B7115B14A}" type="pres">
      <dgm:prSet presAssocID="{BC8502A2-62F6-476D-A4C2-46586C24B5DA}" presName="spaceRect" presStyleCnt="0"/>
      <dgm:spPr/>
    </dgm:pt>
    <dgm:pt modelId="{AE264005-E6F1-4E69-BB35-300747DBC261}" type="pres">
      <dgm:prSet presAssocID="{BC8502A2-62F6-476D-A4C2-46586C24B5DA}" presName="parTx" presStyleLbl="revTx" presStyleIdx="3" presStyleCnt="4">
        <dgm:presLayoutVars>
          <dgm:chMax val="0"/>
          <dgm:chPref val="0"/>
        </dgm:presLayoutVars>
      </dgm:prSet>
      <dgm:spPr/>
    </dgm:pt>
  </dgm:ptLst>
  <dgm:cxnLst>
    <dgm:cxn modelId="{E3348129-0E9C-4DC6-99BF-E4653680EBE2}" srcId="{4832ABA9-D981-4ADC-A7C9-E6F555CCE8D8}" destId="{BE0C8C10-4B4A-49EB-96E7-B75E1D237D19}" srcOrd="0" destOrd="0" parTransId="{E1F3A71D-2FD4-4124-8DAA-42C020FD7420}" sibTransId="{6A44FC74-EF3E-4007-8E79-C7E231BE23CA}"/>
    <dgm:cxn modelId="{7ED66D49-D4F8-BB4C-9D53-24F2EA867499}" type="presOf" srcId="{BE0C8C10-4B4A-49EB-96E7-B75E1D237D19}" destId="{BC1DD057-E4D1-4B92-97B7-34F2976A4676}" srcOrd="0" destOrd="0" presId="urn:microsoft.com/office/officeart/2018/2/layout/IconVerticalSolidList"/>
    <dgm:cxn modelId="{8A917B6A-BD53-2A46-870F-FFD4F9C10184}" type="presOf" srcId="{C889C206-F2FF-4977-ACC5-E0493D060C32}" destId="{CED27F57-5C2F-4FC6-9288-892D2CC19B85}" srcOrd="0" destOrd="0" presId="urn:microsoft.com/office/officeart/2018/2/layout/IconVerticalSolidList"/>
    <dgm:cxn modelId="{F7E8E773-D358-46EF-8885-399178267F6B}" srcId="{4832ABA9-D981-4ADC-A7C9-E6F555CCE8D8}" destId="{C889C206-F2FF-4977-ACC5-E0493D060C32}" srcOrd="2" destOrd="0" parTransId="{FDBAF3DC-D6CD-4E5C-AA9C-DBC03D6F3A50}" sibTransId="{B135E856-40C7-4946-A72E-CF35AA2CC038}"/>
    <dgm:cxn modelId="{659C38A3-DAD6-464D-8126-132C21F509F8}" srcId="{4832ABA9-D981-4ADC-A7C9-E6F555CCE8D8}" destId="{BC8502A2-62F6-476D-A4C2-46586C24B5DA}" srcOrd="3" destOrd="0" parTransId="{6C70BFCE-05EC-4F74-BCE9-CF4C810CFBA4}" sibTransId="{65FA45BB-DCAC-4932-8615-92E65B712029}"/>
    <dgm:cxn modelId="{003EA5C2-CA0C-4828-A9D7-F5A0F4A13A10}" srcId="{4832ABA9-D981-4ADC-A7C9-E6F555CCE8D8}" destId="{83BE6072-48D7-4DFB-AF54-7B43A0E39D49}" srcOrd="1" destOrd="0" parTransId="{30EC65F5-67CA-4ABB-9824-84468F09B9CB}" sibTransId="{BB871E56-45AA-4050-BE5E-2F053260D139}"/>
    <dgm:cxn modelId="{BEFE16D1-BF09-6D49-A08B-C609C79EA456}" type="presOf" srcId="{83BE6072-48D7-4DFB-AF54-7B43A0E39D49}" destId="{B4BA0852-A5B0-4B7D-8BDF-3518011921E5}" srcOrd="0" destOrd="0" presId="urn:microsoft.com/office/officeart/2018/2/layout/IconVerticalSolidList"/>
    <dgm:cxn modelId="{BDFDC4DC-F689-5949-B993-09288D25FD6D}" type="presOf" srcId="{BC8502A2-62F6-476D-A4C2-46586C24B5DA}" destId="{AE264005-E6F1-4E69-BB35-300747DBC261}" srcOrd="0" destOrd="0" presId="urn:microsoft.com/office/officeart/2018/2/layout/IconVerticalSolidList"/>
    <dgm:cxn modelId="{77CFFFDE-29F1-BE40-A86E-9F51CEAE936F}" type="presOf" srcId="{4832ABA9-D981-4ADC-A7C9-E6F555CCE8D8}" destId="{76985D50-E35C-49D6-AE13-227B05A9C26C}" srcOrd="0" destOrd="0" presId="urn:microsoft.com/office/officeart/2018/2/layout/IconVerticalSolidList"/>
    <dgm:cxn modelId="{AEBF75AE-20DB-D045-B334-0F5EC043FA44}" type="presParOf" srcId="{76985D50-E35C-49D6-AE13-227B05A9C26C}" destId="{FAFB9E2B-7B39-4185-8BBD-259A931C7993}" srcOrd="0" destOrd="0" presId="urn:microsoft.com/office/officeart/2018/2/layout/IconVerticalSolidList"/>
    <dgm:cxn modelId="{D5FB3E58-B166-8F46-95E8-9729ECBE2E26}" type="presParOf" srcId="{FAFB9E2B-7B39-4185-8BBD-259A931C7993}" destId="{110AAACD-8062-4EAA-B9FC-A28E00C5B07F}" srcOrd="0" destOrd="0" presId="urn:microsoft.com/office/officeart/2018/2/layout/IconVerticalSolidList"/>
    <dgm:cxn modelId="{A792C0C9-8839-7C40-92CC-34CF23FAFC74}" type="presParOf" srcId="{FAFB9E2B-7B39-4185-8BBD-259A931C7993}" destId="{82E50CFC-F240-48B3-8C9B-770812308D9C}" srcOrd="1" destOrd="0" presId="urn:microsoft.com/office/officeart/2018/2/layout/IconVerticalSolidList"/>
    <dgm:cxn modelId="{EBDD2825-E52A-7C4F-A6D1-73C711D46531}" type="presParOf" srcId="{FAFB9E2B-7B39-4185-8BBD-259A931C7993}" destId="{46BFC538-D3E2-468F-BC31-1B8F4B1CF8E9}" srcOrd="2" destOrd="0" presId="urn:microsoft.com/office/officeart/2018/2/layout/IconVerticalSolidList"/>
    <dgm:cxn modelId="{E46A5B70-8749-B045-824C-67C080785F09}" type="presParOf" srcId="{FAFB9E2B-7B39-4185-8BBD-259A931C7993}" destId="{BC1DD057-E4D1-4B92-97B7-34F2976A4676}" srcOrd="3" destOrd="0" presId="urn:microsoft.com/office/officeart/2018/2/layout/IconVerticalSolidList"/>
    <dgm:cxn modelId="{A8144D38-CB0B-A943-8CE6-B027E141845E}" type="presParOf" srcId="{76985D50-E35C-49D6-AE13-227B05A9C26C}" destId="{AFB1D9B6-8B3D-406D-84B5-066E861638FF}" srcOrd="1" destOrd="0" presId="urn:microsoft.com/office/officeart/2018/2/layout/IconVerticalSolidList"/>
    <dgm:cxn modelId="{8D409C81-FD65-0642-8157-72DAECC2945A}" type="presParOf" srcId="{76985D50-E35C-49D6-AE13-227B05A9C26C}" destId="{DAC3FD16-219A-403C-93B4-702958CDFE91}" srcOrd="2" destOrd="0" presId="urn:microsoft.com/office/officeart/2018/2/layout/IconVerticalSolidList"/>
    <dgm:cxn modelId="{DEA8915E-728E-3044-81B4-75DAEE612D96}" type="presParOf" srcId="{DAC3FD16-219A-403C-93B4-702958CDFE91}" destId="{710EB6C1-A393-4CA2-B193-11E10411BA37}" srcOrd="0" destOrd="0" presId="urn:microsoft.com/office/officeart/2018/2/layout/IconVerticalSolidList"/>
    <dgm:cxn modelId="{CC43CC1B-66B9-C14D-8C09-C5D861826903}" type="presParOf" srcId="{DAC3FD16-219A-403C-93B4-702958CDFE91}" destId="{67798B7F-9E6B-4077-9891-C507BAF7659A}" srcOrd="1" destOrd="0" presId="urn:microsoft.com/office/officeart/2018/2/layout/IconVerticalSolidList"/>
    <dgm:cxn modelId="{50C02D7B-3C01-1A4D-B1F4-6095F0969950}" type="presParOf" srcId="{DAC3FD16-219A-403C-93B4-702958CDFE91}" destId="{14CC84AD-D12D-4272-8EA4-7B6F4F0AF5E3}" srcOrd="2" destOrd="0" presId="urn:microsoft.com/office/officeart/2018/2/layout/IconVerticalSolidList"/>
    <dgm:cxn modelId="{45656A05-1D65-914F-BB59-8004DF98F52B}" type="presParOf" srcId="{DAC3FD16-219A-403C-93B4-702958CDFE91}" destId="{B4BA0852-A5B0-4B7D-8BDF-3518011921E5}" srcOrd="3" destOrd="0" presId="urn:microsoft.com/office/officeart/2018/2/layout/IconVerticalSolidList"/>
    <dgm:cxn modelId="{D584B97B-94C4-7F42-A1F9-1E65E81740C4}" type="presParOf" srcId="{76985D50-E35C-49D6-AE13-227B05A9C26C}" destId="{282F9B47-5C3F-472F-909B-B816A0724F89}" srcOrd="3" destOrd="0" presId="urn:microsoft.com/office/officeart/2018/2/layout/IconVerticalSolidList"/>
    <dgm:cxn modelId="{28B3A287-382E-5C46-850B-247AAC03B864}" type="presParOf" srcId="{76985D50-E35C-49D6-AE13-227B05A9C26C}" destId="{D100C2A5-C945-4F60-8E7C-89490FCB2BF8}" srcOrd="4" destOrd="0" presId="urn:microsoft.com/office/officeart/2018/2/layout/IconVerticalSolidList"/>
    <dgm:cxn modelId="{DD60286F-C0E4-F448-9D80-1D866135A8E0}" type="presParOf" srcId="{D100C2A5-C945-4F60-8E7C-89490FCB2BF8}" destId="{B7E333B5-1D9A-4F75-AAC3-199A9590A0B4}" srcOrd="0" destOrd="0" presId="urn:microsoft.com/office/officeart/2018/2/layout/IconVerticalSolidList"/>
    <dgm:cxn modelId="{9B1A29EB-8C1C-E942-8B54-928A746B0DD8}" type="presParOf" srcId="{D100C2A5-C945-4F60-8E7C-89490FCB2BF8}" destId="{25523AC1-3F94-4CBE-96F1-D56E1FFBBE8F}" srcOrd="1" destOrd="0" presId="urn:microsoft.com/office/officeart/2018/2/layout/IconVerticalSolidList"/>
    <dgm:cxn modelId="{75F6E8D4-B02E-794F-A709-305E53F98903}" type="presParOf" srcId="{D100C2A5-C945-4F60-8E7C-89490FCB2BF8}" destId="{F6977B4A-3CAE-4E99-A497-C6119B719495}" srcOrd="2" destOrd="0" presId="urn:microsoft.com/office/officeart/2018/2/layout/IconVerticalSolidList"/>
    <dgm:cxn modelId="{1B5AA4ED-F158-0144-96F9-12D62E2431C6}" type="presParOf" srcId="{D100C2A5-C945-4F60-8E7C-89490FCB2BF8}" destId="{CED27F57-5C2F-4FC6-9288-892D2CC19B85}" srcOrd="3" destOrd="0" presId="urn:microsoft.com/office/officeart/2018/2/layout/IconVerticalSolidList"/>
    <dgm:cxn modelId="{1FAECC12-9F33-E445-A3A7-8FB747C1CF74}" type="presParOf" srcId="{76985D50-E35C-49D6-AE13-227B05A9C26C}" destId="{B2865BCC-5823-4966-9506-31DB81B19D97}" srcOrd="5" destOrd="0" presId="urn:microsoft.com/office/officeart/2018/2/layout/IconVerticalSolidList"/>
    <dgm:cxn modelId="{564FA92A-FF8E-1A4F-9D39-2D350D0B9045}" type="presParOf" srcId="{76985D50-E35C-49D6-AE13-227B05A9C26C}" destId="{A460745B-F56B-4608-AD3E-040BDDC79661}" srcOrd="6" destOrd="0" presId="urn:microsoft.com/office/officeart/2018/2/layout/IconVerticalSolidList"/>
    <dgm:cxn modelId="{10635CBF-2D5E-4E40-A81C-4389FA8DC20D}" type="presParOf" srcId="{A460745B-F56B-4608-AD3E-040BDDC79661}" destId="{9EC2ABB6-C8DA-44B0-9F17-A926A94C75AC}" srcOrd="0" destOrd="0" presId="urn:microsoft.com/office/officeart/2018/2/layout/IconVerticalSolidList"/>
    <dgm:cxn modelId="{FECB4EC9-8CC5-BF44-84E0-6B86D09EB858}" type="presParOf" srcId="{A460745B-F56B-4608-AD3E-040BDDC79661}" destId="{D3F14DE9-0B39-40E5-8FE9-7422B544717C}" srcOrd="1" destOrd="0" presId="urn:microsoft.com/office/officeart/2018/2/layout/IconVerticalSolidList"/>
    <dgm:cxn modelId="{76B55B09-EB29-6946-BD49-27097CDAB018}" type="presParOf" srcId="{A460745B-F56B-4608-AD3E-040BDDC79661}" destId="{052017C1-0205-49A0-BA68-EE8B7115B14A}" srcOrd="2" destOrd="0" presId="urn:microsoft.com/office/officeart/2018/2/layout/IconVerticalSolidList"/>
    <dgm:cxn modelId="{5412672C-3269-5340-A02C-2EC1BBDDE63D}" type="presParOf" srcId="{A460745B-F56B-4608-AD3E-040BDDC79661}" destId="{AE264005-E6F1-4E69-BB35-300747DBC26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AAACD-8062-4EAA-B9FC-A28E00C5B07F}">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E50CFC-F240-48B3-8C9B-770812308D9C}">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1DD057-E4D1-4B92-97B7-34F2976A4676}">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We follow Exploratory Data Analysis steps to get more insights from the input data.</a:t>
          </a:r>
        </a:p>
      </dsp:txBody>
      <dsp:txXfrm>
        <a:off x="1429899" y="2442"/>
        <a:ext cx="5083704" cy="1238008"/>
      </dsp:txXfrm>
    </dsp:sp>
    <dsp:sp modelId="{710EB6C1-A393-4CA2-B193-11E10411BA37}">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98B7F-9E6B-4077-9891-C507BAF7659A}">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A0852-A5B0-4B7D-8BDF-3518011921E5}">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After loading and cleansing the data, we do Univariate Analysis of categories to see how each category is performing.</a:t>
          </a:r>
        </a:p>
      </dsp:txBody>
      <dsp:txXfrm>
        <a:off x="1429899" y="1549953"/>
        <a:ext cx="5083704" cy="1238008"/>
      </dsp:txXfrm>
    </dsp:sp>
    <dsp:sp modelId="{B7E333B5-1D9A-4F75-AAC3-199A9590A0B4}">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23AC1-3F94-4CBE-96F1-D56E1FFBBE8F}">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D27F57-5C2F-4FC6-9288-892D2CC19B8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Later we combine two categories and see how they are behaving together and whether they are in sync or out of sync (Correlation).</a:t>
          </a:r>
        </a:p>
      </dsp:txBody>
      <dsp:txXfrm>
        <a:off x="1429899" y="3097464"/>
        <a:ext cx="5083704" cy="1238008"/>
      </dsp:txXfrm>
    </dsp:sp>
    <dsp:sp modelId="{9EC2ABB6-C8DA-44B0-9F17-A926A94C75AC}">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F14DE9-0B39-40E5-8FE9-7422B544717C}">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64005-E6F1-4E69-BB35-300747DBC261}">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a:t>Based on the above steps, we recommend how each factor is varying along with trend.</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B5EC9-AE84-43B3-94A6-DCF41492BC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378115-5F45-4B1A-9CDD-C0D99F6DB0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A4D4F-69D7-4A78-BF49-45D8CE87720B}"/>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91155C13-5AFD-47B1-B8C3-202927F2B8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53953-6B52-42D0-B400-737653A4B178}"/>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4288413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8C10-4486-4A46-A38E-5D726E0A23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ED877A-E7DA-450F-A42F-D4C4FE4E88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823625-8465-4DE0-ACAD-6274F85699CA}"/>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565D8C9B-2974-453A-8D99-E7EE6A987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EA7AFC-54B8-45F3-9AD0-27AE77E851F6}"/>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252537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E5E925-66A3-4D99-AE6E-7D80BC55F9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81F1E3-1863-4C2C-8E39-50E4A6354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1565A-2375-4ABB-9E20-FECB7031B61E}"/>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D9BA9D87-FC71-4BE4-927D-7A0D11421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88B92-6B6B-4CD8-95DD-54B508B37BA2}"/>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180044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0F5F-9728-4593-B584-F748ABE42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B431AA-5CB3-44A2-A387-2B5FBAE1D4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BE03F-12EA-43D8-BE44-24B150028252}"/>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ADB6F3E3-AC9E-4B0D-BAB4-040355A9E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14CF66-ECE1-4461-B15C-4EE9F88EA13A}"/>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243974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A4C6-9897-477B-B188-611BD32E51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24B30A-9B7B-4548-9C03-685FF3C08A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BEA4FF-1B3C-418E-9A0E-D4DF0567E4C7}"/>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64C5185E-2918-4EF5-BF09-0D5E87D1A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A4185-6EF5-424A-AB4E-7744C933ED51}"/>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136401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334F-FC25-4601-BC5C-605C1E890F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C26C18-3124-4205-87C7-E326C4F16E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C8302C-B580-4C25-B41B-1AF2BAD2AA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77DCBB-5A87-42DD-A6AC-50126D6A1A99}"/>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6" name="Footer Placeholder 5">
            <a:extLst>
              <a:ext uri="{FF2B5EF4-FFF2-40B4-BE49-F238E27FC236}">
                <a16:creationId xmlns:a16="http://schemas.microsoft.com/office/drawing/2014/main" id="{579C7A80-1E97-4F21-AA8D-9A5E8D117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9E9A3E-E01D-482C-AC76-50E10DE408D1}"/>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4087570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1E0E-7D67-4257-8055-631DB43B7A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3C2469-46EC-4400-A2D9-F5818AFF8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7C416-DE51-4962-BC64-F9C08A34D8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F7A0FA-6BF1-4556-99C7-140C901DCA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4224D0-7BB1-4384-B791-038E3F2E1D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96FC88-CD12-43EA-97F1-98157B753643}"/>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8" name="Footer Placeholder 7">
            <a:extLst>
              <a:ext uri="{FF2B5EF4-FFF2-40B4-BE49-F238E27FC236}">
                <a16:creationId xmlns:a16="http://schemas.microsoft.com/office/drawing/2014/main" id="{8D6316FC-5E78-492F-964D-C9787F5057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6A9515-D02B-4914-B354-01B6DEFA8A0C}"/>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415845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02821-C38B-4BF1-ABF5-D35A5F772D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476B24-4024-48AD-813A-A1188CBCCE49}"/>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4" name="Footer Placeholder 3">
            <a:extLst>
              <a:ext uri="{FF2B5EF4-FFF2-40B4-BE49-F238E27FC236}">
                <a16:creationId xmlns:a16="http://schemas.microsoft.com/office/drawing/2014/main" id="{950F5950-2633-401D-AEB4-55742909A0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B60B02-4020-479C-9079-0A80A2103E45}"/>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149193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52E745-8327-41FA-96BB-2EEBC8647F1D}"/>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3" name="Footer Placeholder 2">
            <a:extLst>
              <a:ext uri="{FF2B5EF4-FFF2-40B4-BE49-F238E27FC236}">
                <a16:creationId xmlns:a16="http://schemas.microsoft.com/office/drawing/2014/main" id="{ADF78A21-CF23-4589-BDEB-55351E3464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28FA22-DEB7-4F42-B713-EAC3CEFD3525}"/>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221528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A927-34C9-4772-BA11-6E5EBA078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0EF9AC-3EA6-4FF2-91E0-8C8837DF2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EB7B0-FDB0-4BA7-BC51-5B2C8C32D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C7044-6B8A-4271-8B81-7B39E93D4A43}"/>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6" name="Footer Placeholder 5">
            <a:extLst>
              <a:ext uri="{FF2B5EF4-FFF2-40B4-BE49-F238E27FC236}">
                <a16:creationId xmlns:a16="http://schemas.microsoft.com/office/drawing/2014/main" id="{7AB1171F-0784-4FA8-B68A-B4022879A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12DFF-725E-43E9-A1D5-8B2CCC53A0E9}"/>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3003943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D404-2072-4882-9AFA-B92063C8F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A0423D-05DF-41B3-8D04-8A01F5D87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D348E-2D64-4FC9-8B9A-BEB9E0C99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2E9A3D-5C83-47B5-AF46-0396260ACEC1}"/>
              </a:ext>
            </a:extLst>
          </p:cNvPr>
          <p:cNvSpPr>
            <a:spLocks noGrp="1"/>
          </p:cNvSpPr>
          <p:nvPr>
            <p:ph type="dt" sz="half" idx="10"/>
          </p:nvPr>
        </p:nvSpPr>
        <p:spPr/>
        <p:txBody>
          <a:bodyPr/>
          <a:lstStyle/>
          <a:p>
            <a:fld id="{0992CDA2-F318-47C3-8944-C1AE63071A96}" type="datetimeFigureOut">
              <a:rPr lang="en-US" smtClean="0"/>
              <a:t>4/6/22</a:t>
            </a:fld>
            <a:endParaRPr lang="en-US"/>
          </a:p>
        </p:txBody>
      </p:sp>
      <p:sp>
        <p:nvSpPr>
          <p:cNvPr id="6" name="Footer Placeholder 5">
            <a:extLst>
              <a:ext uri="{FF2B5EF4-FFF2-40B4-BE49-F238E27FC236}">
                <a16:creationId xmlns:a16="http://schemas.microsoft.com/office/drawing/2014/main" id="{0781B233-3285-471C-9B29-0A1551179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EB40DA-964A-4EC8-A546-C1F5BBFED2D6}"/>
              </a:ext>
            </a:extLst>
          </p:cNvPr>
          <p:cNvSpPr>
            <a:spLocks noGrp="1"/>
          </p:cNvSpPr>
          <p:nvPr>
            <p:ph type="sldNum" sz="quarter" idx="12"/>
          </p:nvPr>
        </p:nvSpPr>
        <p:spPr/>
        <p:txBody>
          <a:bodyPr/>
          <a:lstStyle/>
          <a:p>
            <a:fld id="{D8D1B09C-0887-4259-B4AD-10C4E6522FF5}" type="slidenum">
              <a:rPr lang="en-US" smtClean="0"/>
              <a:t>‹#›</a:t>
            </a:fld>
            <a:endParaRPr lang="en-US"/>
          </a:p>
        </p:txBody>
      </p:sp>
    </p:spTree>
    <p:extLst>
      <p:ext uri="{BB962C8B-B14F-4D97-AF65-F5344CB8AC3E}">
        <p14:creationId xmlns:p14="http://schemas.microsoft.com/office/powerpoint/2010/main" val="135369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210EFB-59BE-4E68-BAE4-4CD5F0A0FE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0567E5-55D7-4C17-9C99-9B2C7EE287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097C13-7936-4674-9F5B-3D196596D7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92CDA2-F318-47C3-8944-C1AE63071A96}" type="datetimeFigureOut">
              <a:rPr lang="en-US" smtClean="0"/>
              <a:t>4/6/22</a:t>
            </a:fld>
            <a:endParaRPr lang="en-US"/>
          </a:p>
        </p:txBody>
      </p:sp>
      <p:sp>
        <p:nvSpPr>
          <p:cNvPr id="5" name="Footer Placeholder 4">
            <a:extLst>
              <a:ext uri="{FF2B5EF4-FFF2-40B4-BE49-F238E27FC236}">
                <a16:creationId xmlns:a16="http://schemas.microsoft.com/office/drawing/2014/main" id="{17F1D8A5-22AE-4C52-A3A6-243F4A7BCC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86B54A-F828-4262-B04A-170DC9EF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D1B09C-0887-4259-B4AD-10C4E6522FF5}" type="slidenum">
              <a:rPr lang="en-US" smtClean="0"/>
              <a:t>‹#›</a:t>
            </a:fld>
            <a:endParaRPr lang="en-US"/>
          </a:p>
        </p:txBody>
      </p:sp>
    </p:spTree>
    <p:extLst>
      <p:ext uri="{BB962C8B-B14F-4D97-AF65-F5344CB8AC3E}">
        <p14:creationId xmlns:p14="http://schemas.microsoft.com/office/powerpoint/2010/main" val="1696788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CB72B4-60FD-3943-B8AB-BC61A61E89B0}"/>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Lending Club Case Study</a:t>
            </a:r>
          </a:p>
        </p:txBody>
      </p:sp>
      <p:cxnSp>
        <p:nvCxnSpPr>
          <p:cNvPr id="15"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D963A9-69BD-284C-9466-8E75AB090D94}"/>
              </a:ext>
            </a:extLst>
          </p:cNvPr>
          <p:cNvSpPr>
            <a:spLocks noGrp="1"/>
          </p:cNvSpPr>
          <p:nvPr>
            <p:ph idx="1"/>
          </p:nvPr>
        </p:nvSpPr>
        <p:spPr>
          <a:xfrm>
            <a:off x="4976031" y="963877"/>
            <a:ext cx="6377769" cy="4930246"/>
          </a:xfrm>
        </p:spPr>
        <p:txBody>
          <a:bodyPr anchor="ctr">
            <a:normAutofit/>
          </a:bodyPr>
          <a:lstStyle/>
          <a:p>
            <a:pPr marL="0" indent="0">
              <a:buNone/>
            </a:pPr>
            <a:r>
              <a:rPr lang="en-US" sz="2000" dirty="0">
                <a:solidFill>
                  <a:schemeClr val="accent1"/>
                </a:solidFill>
              </a:rPr>
              <a:t>Problem Statement</a:t>
            </a:r>
          </a:p>
          <a:p>
            <a:pPr marL="0" indent="0">
              <a:buNone/>
            </a:pPr>
            <a:endParaRPr lang="en-US" sz="2000" dirty="0">
              <a:solidFill>
                <a:schemeClr val="accent1"/>
              </a:solidFill>
            </a:endParaRPr>
          </a:p>
          <a:p>
            <a:pPr marL="0" indent="0">
              <a:buNone/>
            </a:pPr>
            <a:r>
              <a:rPr lang="en-IN" sz="2000" dirty="0"/>
              <a:t>To understand and deduce the </a:t>
            </a:r>
            <a:r>
              <a:rPr lang="en-IN" sz="2000" b="1" dirty="0"/>
              <a:t>driving factors (or driver variables) </a:t>
            </a:r>
            <a:r>
              <a:rPr lang="en-IN" sz="2000" dirty="0"/>
              <a:t>behind loan default, i.e. the variables which are strong indicators of default for Lending Club Company, which can then be referred for its portfolio and risk assessment. </a:t>
            </a:r>
            <a:endParaRPr lang="en-US" sz="2000" dirty="0"/>
          </a:p>
          <a:p>
            <a:pPr marL="0" indent="0">
              <a:buNone/>
            </a:pPr>
            <a:endParaRPr lang="en-US" sz="2000" dirty="0">
              <a:solidFill>
                <a:schemeClr val="accent1"/>
              </a:solidFill>
            </a:endParaRPr>
          </a:p>
          <a:p>
            <a:pPr marL="0" indent="0">
              <a:buNone/>
            </a:pPr>
            <a:endParaRPr lang="en-US" sz="2000" dirty="0"/>
          </a:p>
        </p:txBody>
      </p:sp>
    </p:spTree>
    <p:extLst>
      <p:ext uri="{BB962C8B-B14F-4D97-AF65-F5344CB8AC3E}">
        <p14:creationId xmlns:p14="http://schemas.microsoft.com/office/powerpoint/2010/main" val="1613713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97DA2E-E02D-7B40-A487-F955B65BD985}"/>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r>
              <a:rPr lang="en-US" sz="2700" kern="1200" dirty="0">
                <a:solidFill>
                  <a:srgbClr val="FFFFFF"/>
                </a:solidFill>
                <a:latin typeface="+mj-lt"/>
                <a:ea typeface="+mj-ea"/>
                <a:cs typeface="+mj-cs"/>
              </a:rPr>
              <a:t>Individuals of any </a:t>
            </a:r>
            <a:r>
              <a:rPr lang="en-US" sz="2700" kern="1200" dirty="0" err="1">
                <a:solidFill>
                  <a:srgbClr val="FFFFFF"/>
                </a:solidFill>
                <a:latin typeface="+mj-lt"/>
                <a:ea typeface="+mj-ea"/>
                <a:cs typeface="+mj-cs"/>
              </a:rPr>
              <a:t>emp_length</a:t>
            </a:r>
            <a:r>
              <a:rPr lang="en-US" sz="2700" kern="1200" dirty="0">
                <a:solidFill>
                  <a:srgbClr val="FFFFFF"/>
                </a:solidFill>
                <a:latin typeface="+mj-lt"/>
                <a:ea typeface="+mj-ea"/>
                <a:cs typeface="+mj-cs"/>
              </a:rPr>
              <a:t> with </a:t>
            </a:r>
            <a:r>
              <a:rPr lang="en-US" sz="2700" kern="1200" dirty="0" err="1">
                <a:solidFill>
                  <a:srgbClr val="FFFFFF"/>
                </a:solidFill>
                <a:latin typeface="+mj-lt"/>
                <a:ea typeface="+mj-ea"/>
                <a:cs typeface="+mj-cs"/>
              </a:rPr>
              <a:t>dti</a:t>
            </a:r>
            <a:r>
              <a:rPr lang="en-US" sz="2700" kern="1200" dirty="0">
                <a:solidFill>
                  <a:srgbClr val="FFFFFF"/>
                </a:solidFill>
                <a:latin typeface="+mj-lt"/>
                <a:ea typeface="+mj-ea"/>
                <a:cs typeface="+mj-cs"/>
              </a:rPr>
              <a:t> &gt; 12.5% should not be given loans.  </a:t>
            </a:r>
            <a:br>
              <a:rPr lang="en-US" sz="2700" kern="1200" dirty="0">
                <a:solidFill>
                  <a:srgbClr val="FFFFFF"/>
                </a:solidFill>
                <a:latin typeface="+mj-lt"/>
                <a:ea typeface="+mj-ea"/>
                <a:cs typeface="+mj-cs"/>
              </a:rPr>
            </a:br>
            <a:br>
              <a:rPr lang="en-US" sz="2700" kern="1200" dirty="0">
                <a:solidFill>
                  <a:srgbClr val="FFFFFF"/>
                </a:solidFill>
                <a:latin typeface="+mj-lt"/>
                <a:ea typeface="+mj-ea"/>
                <a:cs typeface="+mj-cs"/>
              </a:rPr>
            </a:br>
            <a:r>
              <a:rPr lang="en-US" sz="2700" kern="1200" dirty="0">
                <a:solidFill>
                  <a:srgbClr val="FFFFFF"/>
                </a:solidFill>
                <a:latin typeface="+mj-lt"/>
                <a:ea typeface="+mj-ea"/>
                <a:cs typeface="+mj-cs"/>
              </a:rPr>
              <a:t>Loans amount sanctioned should not be &gt;= 13000 for individuals with higher </a:t>
            </a:r>
            <a:r>
              <a:rPr lang="en-US" sz="2700" kern="1200" dirty="0" err="1">
                <a:solidFill>
                  <a:srgbClr val="FFFFFF"/>
                </a:solidFill>
                <a:latin typeface="+mj-lt"/>
                <a:ea typeface="+mj-ea"/>
                <a:cs typeface="+mj-cs"/>
              </a:rPr>
              <a:t>emp_length</a:t>
            </a:r>
            <a:r>
              <a:rPr lang="en-US" sz="2700" kern="1200" dirty="0">
                <a:solidFill>
                  <a:srgbClr val="FFFFFF"/>
                </a:solidFill>
                <a:latin typeface="+mj-lt"/>
                <a:ea typeface="+mj-ea"/>
                <a:cs typeface="+mj-cs"/>
              </a:rPr>
              <a:t> </a:t>
            </a:r>
            <a:endParaRPr lang="en-US" sz="18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F547881-7317-444D-9472-343A13B1DF7B}"/>
              </a:ext>
            </a:extLst>
          </p:cNvPr>
          <p:cNvPicPr>
            <a:picLocks noChangeAspect="1"/>
          </p:cNvPicPr>
          <p:nvPr/>
        </p:nvPicPr>
        <p:blipFill>
          <a:blip r:embed="rId2"/>
          <a:stretch>
            <a:fillRect/>
          </a:stretch>
        </p:blipFill>
        <p:spPr>
          <a:xfrm>
            <a:off x="378068" y="2369323"/>
            <a:ext cx="5412663" cy="4145191"/>
          </a:xfrm>
          <a:prstGeom prst="rect">
            <a:avLst/>
          </a:prstGeom>
        </p:spPr>
      </p:pic>
      <p:pic>
        <p:nvPicPr>
          <p:cNvPr id="7" name="Picture 6">
            <a:extLst>
              <a:ext uri="{FF2B5EF4-FFF2-40B4-BE49-F238E27FC236}">
                <a16:creationId xmlns:a16="http://schemas.microsoft.com/office/drawing/2014/main" id="{C2F6ABBE-5224-964A-8CC6-5DCEFD073CB9}"/>
              </a:ext>
            </a:extLst>
          </p:cNvPr>
          <p:cNvPicPr>
            <a:picLocks noChangeAspect="1"/>
          </p:cNvPicPr>
          <p:nvPr/>
        </p:nvPicPr>
        <p:blipFill>
          <a:blip r:embed="rId3"/>
          <a:stretch>
            <a:fillRect/>
          </a:stretch>
        </p:blipFill>
        <p:spPr>
          <a:xfrm>
            <a:off x="6096000" y="2329337"/>
            <a:ext cx="5582899" cy="4185177"/>
          </a:xfrm>
          <a:prstGeom prst="rect">
            <a:avLst/>
          </a:prstGeom>
        </p:spPr>
      </p:pic>
    </p:spTree>
    <p:extLst>
      <p:ext uri="{BB962C8B-B14F-4D97-AF65-F5344CB8AC3E}">
        <p14:creationId xmlns:p14="http://schemas.microsoft.com/office/powerpoint/2010/main" val="4008178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2455B1-11D0-914E-926C-AF5613AEAB7D}"/>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2400" b="1" dirty="0">
                <a:solidFill>
                  <a:srgbClr val="FFFFFF"/>
                </a:solidFill>
              </a:rPr>
              <a:t>To check the default rate against annual income range of borrower</a:t>
            </a:r>
            <a:br>
              <a:rPr lang="en-US" sz="2400" b="1" dirty="0">
                <a:solidFill>
                  <a:srgbClr val="FFFFFF"/>
                </a:solidFill>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Borrowers with Annual income range (210000 - 220000) have more defaults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62DFB81-44EA-2845-8C01-FA2E254A495C}"/>
              </a:ext>
            </a:extLst>
          </p:cNvPr>
          <p:cNvPicPr>
            <a:picLocks noChangeAspect="1"/>
          </p:cNvPicPr>
          <p:nvPr/>
        </p:nvPicPr>
        <p:blipFill>
          <a:blip r:embed="rId2"/>
          <a:stretch>
            <a:fillRect/>
          </a:stretch>
        </p:blipFill>
        <p:spPr>
          <a:xfrm>
            <a:off x="1094282" y="2330524"/>
            <a:ext cx="9753021" cy="4527476"/>
          </a:xfrm>
          <a:prstGeom prst="rect">
            <a:avLst/>
          </a:prstGeom>
        </p:spPr>
      </p:pic>
    </p:spTree>
    <p:extLst>
      <p:ext uri="{BB962C8B-B14F-4D97-AF65-F5344CB8AC3E}">
        <p14:creationId xmlns:p14="http://schemas.microsoft.com/office/powerpoint/2010/main" val="321197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3DC765-50EC-0943-8EFA-73F858BB30B1}"/>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2700" b="1" kern="1200" dirty="0">
                <a:solidFill>
                  <a:srgbClr val="FFFFFF"/>
                </a:solidFill>
                <a:latin typeface="+mj-lt"/>
                <a:ea typeface="+mj-ea"/>
                <a:cs typeface="+mj-cs"/>
              </a:rPr>
              <a:t>To check the interest rate range against DTI with defaulted status</a:t>
            </a: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r>
              <a:rPr lang="en-US" sz="2200" kern="1200" dirty="0">
                <a:solidFill>
                  <a:srgbClr val="FFFFFF"/>
                </a:solidFill>
                <a:latin typeface="+mj-lt"/>
                <a:ea typeface="+mj-ea"/>
                <a:cs typeface="+mj-cs"/>
              </a:rPr>
              <a:t>Any interest range with DTI &gt;= 12% should be avoided.</a:t>
            </a:r>
            <a:endParaRPr lang="en-US" sz="18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62CF7A7-29B8-A74E-98D5-5B755A954FF3}"/>
              </a:ext>
            </a:extLst>
          </p:cNvPr>
          <p:cNvPicPr>
            <a:picLocks noChangeAspect="1"/>
          </p:cNvPicPr>
          <p:nvPr/>
        </p:nvPicPr>
        <p:blipFill>
          <a:blip r:embed="rId2"/>
          <a:stretch>
            <a:fillRect/>
          </a:stretch>
        </p:blipFill>
        <p:spPr>
          <a:xfrm>
            <a:off x="1643089" y="2310834"/>
            <a:ext cx="8636000" cy="4381500"/>
          </a:xfrm>
          <a:prstGeom prst="rect">
            <a:avLst/>
          </a:prstGeom>
        </p:spPr>
      </p:pic>
    </p:spTree>
    <p:extLst>
      <p:ext uri="{BB962C8B-B14F-4D97-AF65-F5344CB8AC3E}">
        <p14:creationId xmlns:p14="http://schemas.microsoft.com/office/powerpoint/2010/main" val="239764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42744F-8E51-E547-AFE8-59A7565BD9FD}"/>
              </a:ext>
            </a:extLst>
          </p:cNvPr>
          <p:cNvSpPr>
            <a:spLocks noGrp="1"/>
          </p:cNvSpPr>
          <p:nvPr>
            <p:ph type="title"/>
          </p:nvPr>
        </p:nvSpPr>
        <p:spPr>
          <a:xfrm>
            <a:off x="526073" y="466577"/>
            <a:ext cx="11139854" cy="1502899"/>
          </a:xfrm>
        </p:spPr>
        <p:txBody>
          <a:bodyPr vert="horz" lIns="91440" tIns="45720" rIns="91440" bIns="45720" rtlCol="0" anchor="b">
            <a:noAutofit/>
          </a:bodyPr>
          <a:lstStyle/>
          <a:p>
            <a:pPr algn="ctr"/>
            <a:br>
              <a:rPr lang="en-US" sz="2400" kern="1200" dirty="0">
                <a:solidFill>
                  <a:srgbClr val="FFFFFF"/>
                </a:solidFill>
                <a:latin typeface="+mj-lt"/>
                <a:ea typeface="+mj-ea"/>
                <a:cs typeface="+mj-cs"/>
              </a:rPr>
            </a:br>
            <a:br>
              <a:rPr lang="en-US" sz="2400" kern="1200" dirty="0">
                <a:solidFill>
                  <a:srgbClr val="FFFFFF"/>
                </a:solidFill>
                <a:latin typeface="+mj-lt"/>
                <a:ea typeface="+mj-ea"/>
                <a:cs typeface="+mj-cs"/>
              </a:rPr>
            </a:br>
            <a:r>
              <a:rPr lang="en-US" sz="2400" b="1" dirty="0">
                <a:solidFill>
                  <a:srgbClr val="FFFFFF"/>
                </a:solidFill>
              </a:rPr>
              <a:t>To check the Charged off count against DTI range with Purpose</a:t>
            </a:r>
            <a:br>
              <a:rPr lang="en-US" sz="2400" b="1" dirty="0">
                <a:solidFill>
                  <a:srgbClr val="FFFFFF"/>
                </a:solidFill>
              </a:rPr>
            </a:br>
            <a:br>
              <a:rPr lang="en-US" sz="2400" b="1" dirty="0">
                <a:solidFill>
                  <a:srgbClr val="FFFFFF"/>
                </a:solidFill>
              </a:rPr>
            </a:br>
            <a:r>
              <a:rPr lang="en-US" sz="2000" kern="1200" dirty="0">
                <a:solidFill>
                  <a:srgbClr val="FFFFFF"/>
                </a:solidFill>
                <a:latin typeface="+mj-lt"/>
                <a:ea typeface="+mj-ea"/>
                <a:cs typeface="+mj-cs"/>
              </a:rPr>
              <a:t>DTI with range (15.0 - 20.0) has maximum defaults for Debt consolidation purpose</a:t>
            </a: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000" kern="1200" dirty="0">
                <a:solidFill>
                  <a:srgbClr val="FFFFFF"/>
                </a:solidFill>
                <a:latin typeface="+mj-lt"/>
                <a:ea typeface="+mj-ea"/>
                <a:cs typeface="+mj-cs"/>
              </a:rPr>
              <a:t>Hence, Borrowers with more DTI and taking loans for Debt consolidation should be minimized.</a:t>
            </a:r>
            <a:endParaRPr lang="en-US" sz="2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85F18E5-155C-E142-8A7D-B68F2C227C4E}"/>
              </a:ext>
            </a:extLst>
          </p:cNvPr>
          <p:cNvPicPr>
            <a:picLocks noChangeAspect="1"/>
          </p:cNvPicPr>
          <p:nvPr/>
        </p:nvPicPr>
        <p:blipFill>
          <a:blip r:embed="rId2"/>
          <a:stretch>
            <a:fillRect/>
          </a:stretch>
        </p:blipFill>
        <p:spPr>
          <a:xfrm>
            <a:off x="1424066" y="2310833"/>
            <a:ext cx="9009089" cy="4490712"/>
          </a:xfrm>
          <a:prstGeom prst="rect">
            <a:avLst/>
          </a:prstGeom>
        </p:spPr>
      </p:pic>
    </p:spTree>
    <p:extLst>
      <p:ext uri="{BB962C8B-B14F-4D97-AF65-F5344CB8AC3E}">
        <p14:creationId xmlns:p14="http://schemas.microsoft.com/office/powerpoint/2010/main" val="27280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F21B09-00EF-D248-B818-6DB87D47669F}"/>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br>
              <a:rPr lang="en-US" sz="2000" kern="1200" dirty="0">
                <a:solidFill>
                  <a:srgbClr val="FFFFFF"/>
                </a:solidFill>
                <a:latin typeface="+mj-lt"/>
                <a:ea typeface="+mj-ea"/>
                <a:cs typeface="+mj-cs"/>
              </a:rPr>
            </a:br>
            <a:br>
              <a:rPr lang="en-US" sz="2000" kern="1200" dirty="0">
                <a:solidFill>
                  <a:srgbClr val="FFFFFF"/>
                </a:solidFill>
                <a:latin typeface="+mj-lt"/>
                <a:ea typeface="+mj-ea"/>
                <a:cs typeface="+mj-cs"/>
              </a:rPr>
            </a:br>
            <a:r>
              <a:rPr lang="en-US" sz="2400" b="1" dirty="0">
                <a:solidFill>
                  <a:srgbClr val="FFFFFF"/>
                </a:solidFill>
              </a:rPr>
              <a:t>To check the default rate against interest rate range with verification</a:t>
            </a:r>
            <a:br>
              <a:rPr lang="en-US" sz="2400" b="1" dirty="0">
                <a:solidFill>
                  <a:srgbClr val="FFFFFF"/>
                </a:solidFill>
              </a:rPr>
            </a:br>
            <a:br>
              <a:rPr lang="en-US" sz="2400" b="1" dirty="0">
                <a:solidFill>
                  <a:srgbClr val="FFFFFF"/>
                </a:solidFill>
              </a:rPr>
            </a:br>
            <a:r>
              <a:rPr lang="en-US" sz="2000" kern="1200" dirty="0">
                <a:solidFill>
                  <a:srgbClr val="FFFFFF"/>
                </a:solidFill>
                <a:latin typeface="+mj-lt"/>
                <a:ea typeface="+mj-ea"/>
                <a:cs typeface="+mj-cs"/>
              </a:rPr>
              <a:t>More defaults occurred for interest rate of range (20.0 - 25.0), that too under Source verified category</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E813D71-581B-FE48-A5D6-7E71B398C690}"/>
              </a:ext>
            </a:extLst>
          </p:cNvPr>
          <p:cNvPicPr>
            <a:picLocks noChangeAspect="1"/>
          </p:cNvPicPr>
          <p:nvPr/>
        </p:nvPicPr>
        <p:blipFill>
          <a:blip r:embed="rId2"/>
          <a:stretch>
            <a:fillRect/>
          </a:stretch>
        </p:blipFill>
        <p:spPr>
          <a:xfrm>
            <a:off x="1695450" y="2445062"/>
            <a:ext cx="8801100" cy="4394200"/>
          </a:xfrm>
          <a:prstGeom prst="rect">
            <a:avLst/>
          </a:prstGeom>
        </p:spPr>
      </p:pic>
    </p:spTree>
    <p:extLst>
      <p:ext uri="{BB962C8B-B14F-4D97-AF65-F5344CB8AC3E}">
        <p14:creationId xmlns:p14="http://schemas.microsoft.com/office/powerpoint/2010/main" val="381034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32B5EB-9796-DB48-B59F-B4A51303D802}"/>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2800" b="1" dirty="0">
                <a:solidFill>
                  <a:srgbClr val="FFFFFF"/>
                </a:solidFill>
              </a:rPr>
              <a:t>To check interest rate for what purpose defaulted more</a:t>
            </a:r>
            <a:br>
              <a:rPr lang="en-US" sz="2000" b="1" dirty="0">
                <a:solidFill>
                  <a:srgbClr val="FFFFFF"/>
                </a:solidFill>
              </a:rPr>
            </a:br>
            <a:br>
              <a:rPr lang="en-US" sz="2000" b="1" dirty="0">
                <a:solidFill>
                  <a:srgbClr val="FFFFFF"/>
                </a:solidFill>
              </a:rPr>
            </a:br>
            <a:r>
              <a:rPr lang="en-US" sz="1800" kern="1200" dirty="0">
                <a:solidFill>
                  <a:srgbClr val="FFFFFF"/>
                </a:solidFill>
                <a:latin typeface="+mj-lt"/>
                <a:ea typeface="+mj-ea"/>
                <a:cs typeface="+mj-cs"/>
              </a:rPr>
              <a:t>For interest rate (20.0 - 25.0), the Top three purposes with high default rate are Renewable energy, Car and Medical</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03082C-460A-744D-A100-C15922C1B506}"/>
              </a:ext>
            </a:extLst>
          </p:cNvPr>
          <p:cNvPicPr>
            <a:picLocks noChangeAspect="1"/>
          </p:cNvPicPr>
          <p:nvPr/>
        </p:nvPicPr>
        <p:blipFill>
          <a:blip r:embed="rId2"/>
          <a:stretch>
            <a:fillRect/>
          </a:stretch>
        </p:blipFill>
        <p:spPr>
          <a:xfrm>
            <a:off x="1440194" y="2409032"/>
            <a:ext cx="9052921" cy="4448968"/>
          </a:xfrm>
          <a:prstGeom prst="rect">
            <a:avLst/>
          </a:prstGeom>
        </p:spPr>
      </p:pic>
    </p:spTree>
    <p:extLst>
      <p:ext uri="{BB962C8B-B14F-4D97-AF65-F5344CB8AC3E}">
        <p14:creationId xmlns:p14="http://schemas.microsoft.com/office/powerpoint/2010/main" val="2866259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CC19E6-7525-41E1-A246-950D4AB72F2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Interest Rate vs loan amount	</a:t>
            </a:r>
          </a:p>
        </p:txBody>
      </p:sp>
      <p:sp>
        <p:nvSpPr>
          <p:cNvPr id="14" name="Content Placeholder 13">
            <a:extLst>
              <a:ext uri="{FF2B5EF4-FFF2-40B4-BE49-F238E27FC236}">
                <a16:creationId xmlns:a16="http://schemas.microsoft.com/office/drawing/2014/main" id="{2C4DF8B2-14D3-43FA-805C-1A3612665061}"/>
              </a:ext>
            </a:extLst>
          </p:cNvPr>
          <p:cNvSpPr>
            <a:spLocks noGrp="1"/>
          </p:cNvSpPr>
          <p:nvPr>
            <p:ph idx="1"/>
          </p:nvPr>
        </p:nvSpPr>
        <p:spPr>
          <a:xfrm>
            <a:off x="643468" y="2638043"/>
            <a:ext cx="3363974" cy="3415623"/>
          </a:xfrm>
        </p:spPr>
        <p:txBody>
          <a:bodyPr>
            <a:normAutofit/>
          </a:bodyPr>
          <a:lstStyle/>
          <a:p>
            <a:r>
              <a:rPr lang="en-US" sz="2000" dirty="0"/>
              <a:t>Upper quartile for Charged Off is 16.45% whereas for Fully paid is 14%.</a:t>
            </a:r>
          </a:p>
          <a:p>
            <a:pPr marL="0" indent="0">
              <a:buNone/>
            </a:pPr>
            <a:endParaRPr lang="en-US" sz="2000" dirty="0"/>
          </a:p>
        </p:txBody>
      </p:sp>
      <p:pic>
        <p:nvPicPr>
          <p:cNvPr id="10" name="Content Placeholder 9" descr="A screenshot of a video game&#10;&#10;Description automatically generated">
            <a:extLst>
              <a:ext uri="{FF2B5EF4-FFF2-40B4-BE49-F238E27FC236}">
                <a16:creationId xmlns:a16="http://schemas.microsoft.com/office/drawing/2014/main" id="{0AE7EF1C-5166-4854-9E55-DAAE66B22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264977"/>
            <a:ext cx="6250769" cy="4167178"/>
          </a:xfrm>
          <a:prstGeom prst="rect">
            <a:avLst/>
          </a:prstGeom>
        </p:spPr>
      </p:pic>
    </p:spTree>
    <p:extLst>
      <p:ext uri="{BB962C8B-B14F-4D97-AF65-F5344CB8AC3E}">
        <p14:creationId xmlns:p14="http://schemas.microsoft.com/office/powerpoint/2010/main" val="379367953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2600-799F-4528-AD07-1264150A88E9}"/>
              </a:ext>
            </a:extLst>
          </p:cNvPr>
          <p:cNvSpPr>
            <a:spLocks noGrp="1"/>
          </p:cNvSpPr>
          <p:nvPr>
            <p:ph type="title"/>
          </p:nvPr>
        </p:nvSpPr>
        <p:spPr>
          <a:xfrm>
            <a:off x="1" y="640081"/>
            <a:ext cx="2588454" cy="1413802"/>
          </a:xfrm>
          <a:noFill/>
        </p:spPr>
        <p:txBody>
          <a:bodyPr vert="horz" lIns="91440" tIns="45720" rIns="91440" bIns="45720" rtlCol="0" anchor="b">
            <a:normAutofit fontScale="90000"/>
          </a:bodyPr>
          <a:lstStyle/>
          <a:p>
            <a:r>
              <a:rPr lang="en-US" dirty="0"/>
              <a:t>Correlation Heat graph</a:t>
            </a:r>
          </a:p>
        </p:txBody>
      </p:sp>
      <p:pic>
        <p:nvPicPr>
          <p:cNvPr id="5" name="Picture 4">
            <a:extLst>
              <a:ext uri="{FF2B5EF4-FFF2-40B4-BE49-F238E27FC236}">
                <a16:creationId xmlns:a16="http://schemas.microsoft.com/office/drawing/2014/main" id="{E5F49F9A-5DB5-5944-B2EA-55D81C8CE2E4}"/>
              </a:ext>
            </a:extLst>
          </p:cNvPr>
          <p:cNvPicPr>
            <a:picLocks noChangeAspect="1"/>
          </p:cNvPicPr>
          <p:nvPr/>
        </p:nvPicPr>
        <p:blipFill>
          <a:blip r:embed="rId2"/>
          <a:stretch>
            <a:fillRect/>
          </a:stretch>
        </p:blipFill>
        <p:spPr>
          <a:xfrm>
            <a:off x="2420796" y="565196"/>
            <a:ext cx="9771203" cy="5727608"/>
          </a:xfrm>
          <a:prstGeom prst="rect">
            <a:avLst/>
          </a:prstGeom>
        </p:spPr>
      </p:pic>
    </p:spTree>
    <p:extLst>
      <p:ext uri="{BB962C8B-B14F-4D97-AF65-F5344CB8AC3E}">
        <p14:creationId xmlns:p14="http://schemas.microsoft.com/office/powerpoint/2010/main" val="1793655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1DAD-D087-4D71-BD59-84B5015BF26F}"/>
              </a:ext>
            </a:extLst>
          </p:cNvPr>
          <p:cNvSpPr>
            <a:spLocks noGrp="1"/>
          </p:cNvSpPr>
          <p:nvPr>
            <p:ph type="title"/>
          </p:nvPr>
        </p:nvSpPr>
        <p:spPr>
          <a:xfrm>
            <a:off x="4384039" y="365125"/>
            <a:ext cx="7164493" cy="1325563"/>
          </a:xfrm>
        </p:spPr>
        <p:txBody>
          <a:bodyPr>
            <a:normAutofit/>
          </a:bodyPr>
          <a:lstStyle/>
          <a:p>
            <a:r>
              <a:rPr lang="en-US" sz="3200" b="1" dirty="0"/>
              <a:t>Recommendations – To Avoid &amp; Monitor</a:t>
            </a:r>
          </a:p>
        </p:txBody>
      </p:sp>
      <p:sp>
        <p:nvSpPr>
          <p:cNvPr id="15" name="Oval 14">
            <a:extLst>
              <a:ext uri="{FF2B5EF4-FFF2-40B4-BE49-F238E27FC236}">
                <a16:creationId xmlns:a16="http://schemas.microsoft.com/office/drawing/2014/main" id="{2D018445-248D-4BEC-BF78-E7E6AF2CD989}"/>
              </a:ext>
            </a:extLst>
          </p:cNvPr>
          <p:cNvSpPr/>
          <p:nvPr/>
        </p:nvSpPr>
        <p:spPr>
          <a:xfrm>
            <a:off x="480060" y="1715781"/>
            <a:ext cx="3425957" cy="3425957"/>
          </a:xfrm>
          <a:prstGeom prst="ellipse">
            <a:avLst/>
          </a:prstGeom>
          <a:solidFill>
            <a:prstClr val="ltGray"/>
          </a:solidFill>
        </p:spPr>
      </p:sp>
      <p:sp>
        <p:nvSpPr>
          <p:cNvPr id="16" name="Partial Circle 15">
            <a:extLst>
              <a:ext uri="{FF2B5EF4-FFF2-40B4-BE49-F238E27FC236}">
                <a16:creationId xmlns:a16="http://schemas.microsoft.com/office/drawing/2014/main" id="{8EF7BCCD-8D0F-4B4F-8072-A66AD239BB84}"/>
              </a:ext>
            </a:extLst>
          </p:cNvPr>
          <p:cNvSpPr/>
          <p:nvPr/>
        </p:nvSpPr>
        <p:spPr>
          <a:xfrm>
            <a:off x="480060" y="1715781"/>
            <a:ext cx="3425957" cy="3425957"/>
          </a:xfrm>
          <a:prstGeom prst="pie">
            <a:avLst>
              <a:gd name="adj1" fmla="val 16200000"/>
              <a:gd name="adj2" fmla="val 19200000"/>
            </a:avLst>
          </a:prstGeom>
          <a:solidFill>
            <a:schemeClr val="accent1"/>
          </a:solidFill>
        </p:spPr>
      </p:sp>
      <p:sp>
        <p:nvSpPr>
          <p:cNvPr id="17" name="Oval 16">
            <a:extLst>
              <a:ext uri="{FF2B5EF4-FFF2-40B4-BE49-F238E27FC236}">
                <a16:creationId xmlns:a16="http://schemas.microsoft.com/office/drawing/2014/main" id="{6DF158B6-9EFC-476F-B4F9-0AA2A085E080}"/>
              </a:ext>
            </a:extLst>
          </p:cNvPr>
          <p:cNvSpPr/>
          <p:nvPr/>
        </p:nvSpPr>
        <p:spPr>
          <a:xfrm>
            <a:off x="737006" y="1972727"/>
            <a:ext cx="2912065" cy="2912065"/>
          </a:xfrm>
          <a:prstGeom prst="ellipse">
            <a:avLst/>
          </a:prstGeom>
          <a:solidFill>
            <a:prstClr val="white"/>
          </a:solidFill>
        </p:spPr>
      </p:sp>
      <p:pic>
        <p:nvPicPr>
          <p:cNvPr id="7" name="Graphic 6" descr="Dollar">
            <a:extLst>
              <a:ext uri="{FF2B5EF4-FFF2-40B4-BE49-F238E27FC236}">
                <a16:creationId xmlns:a16="http://schemas.microsoft.com/office/drawing/2014/main" id="{AD011E0A-26A0-4755-99F4-BA38A342B1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510" y="2435231"/>
            <a:ext cx="1987057" cy="1987057"/>
          </a:xfrm>
          <a:prstGeom prst="rect">
            <a:avLst/>
          </a:prstGeom>
          <a:solidFill>
            <a:prstClr val="white"/>
          </a:solidFill>
        </p:spPr>
      </p:pic>
      <p:sp>
        <p:nvSpPr>
          <p:cNvPr id="3" name="Content Placeholder 2">
            <a:extLst>
              <a:ext uri="{FF2B5EF4-FFF2-40B4-BE49-F238E27FC236}">
                <a16:creationId xmlns:a16="http://schemas.microsoft.com/office/drawing/2014/main" id="{251D225D-C5B7-475B-8DAE-1722165E82BD}"/>
              </a:ext>
            </a:extLst>
          </p:cNvPr>
          <p:cNvSpPr>
            <a:spLocks noGrp="1"/>
          </p:cNvSpPr>
          <p:nvPr>
            <p:ph idx="1"/>
          </p:nvPr>
        </p:nvSpPr>
        <p:spPr>
          <a:xfrm>
            <a:off x="4387515" y="2022601"/>
            <a:ext cx="7161017" cy="4154361"/>
          </a:xfrm>
        </p:spPr>
        <p:txBody>
          <a:bodyPr>
            <a:normAutofit/>
          </a:bodyPr>
          <a:lstStyle/>
          <a:p>
            <a:r>
              <a:rPr lang="en-US" sz="2000" dirty="0"/>
              <a:t>Loan amount greater than 30000 should  be avoided.</a:t>
            </a:r>
          </a:p>
          <a:p>
            <a:r>
              <a:rPr lang="en-US" sz="2000" dirty="0"/>
              <a:t>Funded amount greater than 29000 should be avoided.</a:t>
            </a:r>
          </a:p>
          <a:p>
            <a:r>
              <a:rPr lang="en-US" sz="2000" dirty="0"/>
              <a:t>Loan terms should not exceed 36 months.</a:t>
            </a:r>
          </a:p>
          <a:p>
            <a:r>
              <a:rPr lang="en-US" sz="2000" dirty="0"/>
              <a:t>Loan with interest rate should be under 14%.</a:t>
            </a:r>
          </a:p>
          <a:p>
            <a:r>
              <a:rPr lang="en-US" sz="2000" dirty="0"/>
              <a:t>Small Business loans to be monitored more.</a:t>
            </a:r>
          </a:p>
          <a:p>
            <a:r>
              <a:rPr lang="en-US" sz="2000" dirty="0"/>
              <a:t>Loan inquires should be done preceding to giving loans as inq_last_6mths for loan default is majorly greater than 1 </a:t>
            </a:r>
            <a:r>
              <a:rPr lang="en-US" sz="2000" dirty="0" err="1"/>
              <a:t>i.e</a:t>
            </a:r>
            <a:r>
              <a:rPr lang="en-US" sz="2000" dirty="0"/>
              <a:t>, same enquiry should have been done earlier.</a:t>
            </a:r>
          </a:p>
          <a:p>
            <a:r>
              <a:rPr lang="en-US" sz="2000" dirty="0"/>
              <a:t>Borrowers with total payment amount between 2000-6000 should not be given loan.</a:t>
            </a:r>
          </a:p>
          <a:p>
            <a:pPr marL="0" indent="0">
              <a:buNone/>
            </a:pPr>
            <a:endParaRPr lang="en-US" sz="2000" dirty="0"/>
          </a:p>
          <a:p>
            <a:pPr marL="0" indent="0">
              <a:buNone/>
            </a:pP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331200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1DAD-D087-4D71-BD59-84B5015BF26F}"/>
              </a:ext>
            </a:extLst>
          </p:cNvPr>
          <p:cNvSpPr>
            <a:spLocks noGrp="1"/>
          </p:cNvSpPr>
          <p:nvPr>
            <p:ph type="title"/>
          </p:nvPr>
        </p:nvSpPr>
        <p:spPr>
          <a:xfrm>
            <a:off x="4384039" y="365125"/>
            <a:ext cx="7164493" cy="1325563"/>
          </a:xfrm>
        </p:spPr>
        <p:txBody>
          <a:bodyPr>
            <a:normAutofit/>
          </a:bodyPr>
          <a:lstStyle/>
          <a:p>
            <a:r>
              <a:rPr lang="en-US" sz="3200" b="1" dirty="0"/>
              <a:t>Recommendations – To Avoid &amp; Monitor</a:t>
            </a:r>
          </a:p>
        </p:txBody>
      </p:sp>
      <p:sp>
        <p:nvSpPr>
          <p:cNvPr id="15" name="Oval 14">
            <a:extLst>
              <a:ext uri="{FF2B5EF4-FFF2-40B4-BE49-F238E27FC236}">
                <a16:creationId xmlns:a16="http://schemas.microsoft.com/office/drawing/2014/main" id="{2D018445-248D-4BEC-BF78-E7E6AF2CD989}"/>
              </a:ext>
            </a:extLst>
          </p:cNvPr>
          <p:cNvSpPr/>
          <p:nvPr/>
        </p:nvSpPr>
        <p:spPr>
          <a:xfrm>
            <a:off x="480060" y="1715781"/>
            <a:ext cx="3425957" cy="3425957"/>
          </a:xfrm>
          <a:prstGeom prst="ellipse">
            <a:avLst/>
          </a:prstGeom>
          <a:solidFill>
            <a:prstClr val="ltGray"/>
          </a:solidFill>
        </p:spPr>
      </p:sp>
      <p:sp>
        <p:nvSpPr>
          <p:cNvPr id="16" name="Partial Circle 15">
            <a:extLst>
              <a:ext uri="{FF2B5EF4-FFF2-40B4-BE49-F238E27FC236}">
                <a16:creationId xmlns:a16="http://schemas.microsoft.com/office/drawing/2014/main" id="{8EF7BCCD-8D0F-4B4F-8072-A66AD239BB84}"/>
              </a:ext>
            </a:extLst>
          </p:cNvPr>
          <p:cNvSpPr/>
          <p:nvPr/>
        </p:nvSpPr>
        <p:spPr>
          <a:xfrm>
            <a:off x="480060" y="1715781"/>
            <a:ext cx="3425957" cy="3425957"/>
          </a:xfrm>
          <a:prstGeom prst="pie">
            <a:avLst>
              <a:gd name="adj1" fmla="val 16200000"/>
              <a:gd name="adj2" fmla="val 19200000"/>
            </a:avLst>
          </a:prstGeom>
          <a:solidFill>
            <a:schemeClr val="accent1"/>
          </a:solidFill>
        </p:spPr>
      </p:sp>
      <p:sp>
        <p:nvSpPr>
          <p:cNvPr id="17" name="Oval 16">
            <a:extLst>
              <a:ext uri="{FF2B5EF4-FFF2-40B4-BE49-F238E27FC236}">
                <a16:creationId xmlns:a16="http://schemas.microsoft.com/office/drawing/2014/main" id="{6DF158B6-9EFC-476F-B4F9-0AA2A085E080}"/>
              </a:ext>
            </a:extLst>
          </p:cNvPr>
          <p:cNvSpPr/>
          <p:nvPr/>
        </p:nvSpPr>
        <p:spPr>
          <a:xfrm>
            <a:off x="737006" y="1972727"/>
            <a:ext cx="2912065" cy="2912065"/>
          </a:xfrm>
          <a:prstGeom prst="ellipse">
            <a:avLst/>
          </a:prstGeom>
          <a:solidFill>
            <a:prstClr val="white"/>
          </a:solidFill>
        </p:spPr>
      </p:sp>
      <p:pic>
        <p:nvPicPr>
          <p:cNvPr id="7" name="Graphic 6" descr="Dollar">
            <a:extLst>
              <a:ext uri="{FF2B5EF4-FFF2-40B4-BE49-F238E27FC236}">
                <a16:creationId xmlns:a16="http://schemas.microsoft.com/office/drawing/2014/main" id="{AD011E0A-26A0-4755-99F4-BA38A342B1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9510" y="2435231"/>
            <a:ext cx="1987057" cy="1987057"/>
          </a:xfrm>
          <a:prstGeom prst="rect">
            <a:avLst/>
          </a:prstGeom>
          <a:solidFill>
            <a:prstClr val="white"/>
          </a:solidFill>
        </p:spPr>
      </p:pic>
      <p:sp>
        <p:nvSpPr>
          <p:cNvPr id="3" name="Content Placeholder 2">
            <a:extLst>
              <a:ext uri="{FF2B5EF4-FFF2-40B4-BE49-F238E27FC236}">
                <a16:creationId xmlns:a16="http://schemas.microsoft.com/office/drawing/2014/main" id="{251D225D-C5B7-475B-8DAE-1722165E82BD}"/>
              </a:ext>
            </a:extLst>
          </p:cNvPr>
          <p:cNvSpPr>
            <a:spLocks noGrp="1"/>
          </p:cNvSpPr>
          <p:nvPr>
            <p:ph idx="1"/>
          </p:nvPr>
        </p:nvSpPr>
        <p:spPr>
          <a:xfrm>
            <a:off x="4387515" y="2022601"/>
            <a:ext cx="7161017" cy="4154361"/>
          </a:xfrm>
        </p:spPr>
        <p:txBody>
          <a:bodyPr>
            <a:normAutofit/>
          </a:bodyPr>
          <a:lstStyle/>
          <a:p>
            <a:r>
              <a:rPr lang="en-US" sz="2000" dirty="0"/>
              <a:t>Borrowers whose Revolving line utilization rate is greater than 79% should not be preferred to give loan.</a:t>
            </a:r>
          </a:p>
          <a:p>
            <a:r>
              <a:rPr lang="en-US" sz="2000" dirty="0"/>
              <a:t>Borrowers with principle received to date under 5400 should not be given loan</a:t>
            </a:r>
          </a:p>
          <a:p>
            <a:r>
              <a:rPr lang="en-US" sz="2000" dirty="0"/>
              <a:t>Borrowers with last payment under 409 should not be given loan.</a:t>
            </a:r>
          </a:p>
          <a:p>
            <a:r>
              <a:rPr lang="en-US" sz="2000" dirty="0"/>
              <a:t>Borrowers with address state </a:t>
            </a:r>
            <a:r>
              <a:rPr lang="en-US" sz="2000" dirty="0" err="1"/>
              <a:t>Nebaraska</a:t>
            </a:r>
            <a:r>
              <a:rPr lang="en-US" sz="2000" dirty="0"/>
              <a:t> should be minimized.</a:t>
            </a:r>
          </a:p>
          <a:p>
            <a:r>
              <a:rPr lang="en-US" sz="2000" dirty="0"/>
              <a:t>Borrowers with DTI &gt; 12.5% should be avoided for any interest rate.</a:t>
            </a:r>
          </a:p>
          <a:p>
            <a:r>
              <a:rPr lang="en-US" sz="2000" dirty="0"/>
              <a:t>Grade - G Non-verified should be avoided.</a:t>
            </a:r>
          </a:p>
          <a:p>
            <a:r>
              <a:rPr lang="en-US" sz="2000" dirty="0"/>
              <a:t>Sub Grade – F5 should be avoided.</a:t>
            </a:r>
          </a:p>
          <a:p>
            <a:r>
              <a:rPr lang="en-US" sz="2000" dirty="0"/>
              <a:t>Need to keep stringent loan verification authorities.</a:t>
            </a:r>
          </a:p>
          <a:p>
            <a:pPr marL="0" indent="0">
              <a:buNone/>
            </a:pPr>
            <a:endParaRPr lang="en-US" sz="2000" dirty="0"/>
          </a:p>
          <a:p>
            <a:pPr marL="0" indent="0">
              <a:buNone/>
            </a:pPr>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344961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6168AB-5579-F148-B58A-2027C0419100}"/>
              </a:ext>
            </a:extLst>
          </p:cNvPr>
          <p:cNvSpPr>
            <a:spLocks noGrp="1"/>
          </p:cNvSpPr>
          <p:nvPr>
            <p:ph type="title"/>
          </p:nvPr>
        </p:nvSpPr>
        <p:spPr>
          <a:xfrm>
            <a:off x="863029" y="1012004"/>
            <a:ext cx="3416158" cy="4795408"/>
          </a:xfrm>
        </p:spPr>
        <p:txBody>
          <a:bodyPr>
            <a:normAutofit/>
          </a:bodyPr>
          <a:lstStyle/>
          <a:p>
            <a:r>
              <a:rPr lang="en-US">
                <a:solidFill>
                  <a:srgbClr val="FFFFFF"/>
                </a:solidFill>
              </a:rPr>
              <a:t>Process of Analysis</a:t>
            </a:r>
          </a:p>
        </p:txBody>
      </p:sp>
      <p:graphicFrame>
        <p:nvGraphicFramePr>
          <p:cNvPr id="5" name="Content Placeholder 2">
            <a:extLst>
              <a:ext uri="{FF2B5EF4-FFF2-40B4-BE49-F238E27FC236}">
                <a16:creationId xmlns:a16="http://schemas.microsoft.com/office/drawing/2014/main" id="{507E5B11-852C-4513-A00D-DE8C471697BA}"/>
              </a:ext>
            </a:extLst>
          </p:cNvPr>
          <p:cNvGraphicFramePr>
            <a:graphicFrameLocks noGrp="1"/>
          </p:cNvGraphicFramePr>
          <p:nvPr>
            <p:ph idx="1"/>
            <p:extLst>
              <p:ext uri="{D42A27DB-BD31-4B8C-83A1-F6EECF244321}">
                <p14:modId xmlns:p14="http://schemas.microsoft.com/office/powerpoint/2010/main" val="16172706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51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7">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29">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33023566-C38E-49B9-B875-3DC888D9A7DB}"/>
              </a:ext>
            </a:extLst>
          </p:cNvPr>
          <p:cNvSpPr>
            <a:spLocks noGrp="1"/>
          </p:cNvSpPr>
          <p:nvPr>
            <p:ph type="title"/>
          </p:nvPr>
        </p:nvSpPr>
        <p:spPr>
          <a:xfrm>
            <a:off x="960983" y="498143"/>
            <a:ext cx="10269613" cy="1278902"/>
          </a:xfrm>
        </p:spPr>
        <p:txBody>
          <a:bodyPr>
            <a:normAutofit/>
          </a:bodyPr>
          <a:lstStyle/>
          <a:p>
            <a:r>
              <a:rPr lang="en-US">
                <a:solidFill>
                  <a:schemeClr val="bg1"/>
                </a:solidFill>
              </a:rPr>
              <a:t>Recommendations - To Prefer</a:t>
            </a:r>
          </a:p>
        </p:txBody>
      </p:sp>
      <p:pic>
        <p:nvPicPr>
          <p:cNvPr id="7" name="Graphic 6" descr="Dollar">
            <a:extLst>
              <a:ext uri="{FF2B5EF4-FFF2-40B4-BE49-F238E27FC236}">
                <a16:creationId xmlns:a16="http://schemas.microsoft.com/office/drawing/2014/main" id="{52A88106-D3A5-4244-9FC1-BB9B4D691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2463" y="2989536"/>
            <a:ext cx="2603386" cy="2603386"/>
          </a:xfrm>
          <a:prstGeom prst="rect">
            <a:avLst/>
          </a:prstGeom>
          <a:effectLst/>
        </p:spPr>
      </p:pic>
      <p:sp>
        <p:nvSpPr>
          <p:cNvPr id="3" name="Content Placeholder 2">
            <a:extLst>
              <a:ext uri="{FF2B5EF4-FFF2-40B4-BE49-F238E27FC236}">
                <a16:creationId xmlns:a16="http://schemas.microsoft.com/office/drawing/2014/main" id="{7A7D237A-8060-4745-A30D-8C0F426034BB}"/>
              </a:ext>
            </a:extLst>
          </p:cNvPr>
          <p:cNvSpPr>
            <a:spLocks noGrp="1"/>
          </p:cNvSpPr>
          <p:nvPr>
            <p:ph idx="1"/>
          </p:nvPr>
        </p:nvSpPr>
        <p:spPr>
          <a:xfrm>
            <a:off x="4389062" y="2532185"/>
            <a:ext cx="6841534" cy="3516923"/>
          </a:xfrm>
        </p:spPr>
        <p:txBody>
          <a:bodyPr>
            <a:normAutofit fontScale="92500"/>
          </a:bodyPr>
          <a:lstStyle/>
          <a:p>
            <a:r>
              <a:rPr lang="en-US" sz="2200" dirty="0"/>
              <a:t>Borrower whose </a:t>
            </a:r>
            <a:r>
              <a:rPr lang="en-US" sz="2200" dirty="0" err="1"/>
              <a:t>pub_rec</a:t>
            </a:r>
            <a:r>
              <a:rPr lang="en-US" sz="2200" dirty="0"/>
              <a:t> is greater than 2 should be preferred in giving loans.</a:t>
            </a:r>
          </a:p>
          <a:p>
            <a:r>
              <a:rPr lang="en-US" sz="2200" dirty="0"/>
              <a:t>Grade - A, which defaulted less, can be given more loans.</a:t>
            </a:r>
          </a:p>
          <a:p>
            <a:r>
              <a:rPr lang="en-US" sz="2200" dirty="0"/>
              <a:t>Sub-Grade A2 can be preferred with less default rate.</a:t>
            </a:r>
          </a:p>
          <a:p>
            <a:r>
              <a:rPr lang="en-US" sz="2200" dirty="0"/>
              <a:t>Purposes with less default rates with higher interests should be increased.</a:t>
            </a:r>
          </a:p>
          <a:p>
            <a:r>
              <a:rPr lang="en-US" sz="2200" dirty="0"/>
              <a:t>Borrowers with number of open credit lines &lt;=25 must be considered for giving loans.</a:t>
            </a:r>
          </a:p>
          <a:p>
            <a:r>
              <a:rPr lang="en-US" sz="2200" dirty="0"/>
              <a:t>Need to focus on factors that are in negative correlation with defaulted status.</a:t>
            </a:r>
          </a:p>
          <a:p>
            <a:endParaRPr lang="en-US" sz="2200" dirty="0"/>
          </a:p>
          <a:p>
            <a:endParaRPr lang="en-US" sz="2200" dirty="0"/>
          </a:p>
        </p:txBody>
      </p:sp>
    </p:spTree>
    <p:extLst>
      <p:ext uri="{BB962C8B-B14F-4D97-AF65-F5344CB8AC3E}">
        <p14:creationId xmlns:p14="http://schemas.microsoft.com/office/powerpoint/2010/main" val="3571857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6021BF-6726-794B-BB63-46FE6BD6410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2400" b="1" kern="1200" dirty="0">
                <a:solidFill>
                  <a:srgbClr val="FFFFFF"/>
                </a:solidFill>
                <a:latin typeface="+mj-lt"/>
                <a:ea typeface="+mj-ea"/>
                <a:cs typeface="+mj-cs"/>
              </a:rPr>
              <a:t>To check how many bankruptcies against purpose with loan status</a:t>
            </a:r>
            <a:br>
              <a:rPr lang="en-US" sz="1800" b="1" kern="1200" dirty="0">
                <a:solidFill>
                  <a:srgbClr val="FFFFFF"/>
                </a:solidFill>
                <a:latin typeface="+mj-lt"/>
                <a:ea typeface="+mj-ea"/>
                <a:cs typeface="+mj-cs"/>
              </a:rPr>
            </a:br>
            <a:br>
              <a:rPr lang="en-US" sz="1800" b="1" kern="1200" dirty="0">
                <a:solidFill>
                  <a:srgbClr val="FFFFFF"/>
                </a:solidFill>
                <a:latin typeface="+mj-lt"/>
                <a:ea typeface="+mj-ea"/>
                <a:cs typeface="+mj-cs"/>
              </a:rPr>
            </a:br>
            <a:r>
              <a:rPr lang="en-US" sz="1800" kern="1200" dirty="0">
                <a:solidFill>
                  <a:srgbClr val="FFFFFF"/>
                </a:solidFill>
                <a:latin typeface="+mj-lt"/>
                <a:ea typeface="+mj-ea"/>
                <a:cs typeface="+mj-cs"/>
              </a:rPr>
              <a:t>When Purpose = House loan, there are maximum public record bankruptcies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72DF50-9130-1B45-BAE9-D4802C501398}"/>
              </a:ext>
            </a:extLst>
          </p:cNvPr>
          <p:cNvPicPr>
            <a:picLocks noChangeAspect="1"/>
          </p:cNvPicPr>
          <p:nvPr/>
        </p:nvPicPr>
        <p:blipFill>
          <a:blip r:embed="rId2"/>
          <a:stretch>
            <a:fillRect/>
          </a:stretch>
        </p:blipFill>
        <p:spPr>
          <a:xfrm>
            <a:off x="1229194" y="2332587"/>
            <a:ext cx="9069049" cy="4525413"/>
          </a:xfrm>
          <a:prstGeom prst="rect">
            <a:avLst/>
          </a:prstGeom>
        </p:spPr>
      </p:pic>
    </p:spTree>
    <p:extLst>
      <p:ext uri="{BB962C8B-B14F-4D97-AF65-F5344CB8AC3E}">
        <p14:creationId xmlns:p14="http://schemas.microsoft.com/office/powerpoint/2010/main" val="168107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E50BAF-A9CF-B041-B8DE-6A57A71542EB}"/>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2400" b="1" kern="1200" dirty="0">
                <a:solidFill>
                  <a:srgbClr val="FFFFFF"/>
                </a:solidFill>
                <a:latin typeface="+mj-lt"/>
                <a:ea typeface="+mj-ea"/>
                <a:cs typeface="+mj-cs"/>
              </a:rPr>
              <a:t>To check which purpose has maximum defaulted loan status</a:t>
            </a:r>
            <a:br>
              <a:rPr lang="en-US" sz="1800" kern="1200" dirty="0">
                <a:solidFill>
                  <a:srgbClr val="FFFFFF"/>
                </a:solidFill>
                <a:latin typeface="+mj-lt"/>
                <a:ea typeface="+mj-ea"/>
                <a:cs typeface="+mj-cs"/>
              </a:rPr>
            </a:br>
            <a:br>
              <a:rPr lang="en-US" sz="1800" kern="1200" dirty="0">
                <a:solidFill>
                  <a:srgbClr val="FFFFFF"/>
                </a:solidFill>
                <a:latin typeface="+mj-lt"/>
                <a:ea typeface="+mj-ea"/>
                <a:cs typeface="+mj-cs"/>
              </a:rPr>
            </a:br>
            <a:r>
              <a:rPr lang="en-US" sz="1800" kern="1200" dirty="0">
                <a:solidFill>
                  <a:srgbClr val="FFFFFF"/>
                </a:solidFill>
                <a:latin typeface="+mj-lt"/>
                <a:ea typeface="+mj-ea"/>
                <a:cs typeface="+mj-cs"/>
              </a:rPr>
              <a:t>When Purpose = Small Business loan, there is maximum default chances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472E3EA-8E6B-E749-ACEA-0357CD0B6F35}"/>
              </a:ext>
            </a:extLst>
          </p:cNvPr>
          <p:cNvPicPr>
            <a:picLocks noChangeAspect="1"/>
          </p:cNvPicPr>
          <p:nvPr/>
        </p:nvPicPr>
        <p:blipFill>
          <a:blip r:embed="rId2"/>
          <a:stretch>
            <a:fillRect/>
          </a:stretch>
        </p:blipFill>
        <p:spPr>
          <a:xfrm>
            <a:off x="1334125" y="2310834"/>
            <a:ext cx="9278911" cy="4549231"/>
          </a:xfrm>
          <a:prstGeom prst="rect">
            <a:avLst/>
          </a:prstGeom>
        </p:spPr>
      </p:pic>
    </p:spTree>
    <p:extLst>
      <p:ext uri="{BB962C8B-B14F-4D97-AF65-F5344CB8AC3E}">
        <p14:creationId xmlns:p14="http://schemas.microsoft.com/office/powerpoint/2010/main" val="4153885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8609B3-C3A3-D741-B4DB-06474D9934F6}"/>
              </a:ext>
            </a:extLst>
          </p:cNvPr>
          <p:cNvSpPr>
            <a:spLocks noGrp="1"/>
          </p:cNvSpPr>
          <p:nvPr>
            <p:ph type="title"/>
          </p:nvPr>
        </p:nvSpPr>
        <p:spPr>
          <a:xfrm>
            <a:off x="526073" y="239158"/>
            <a:ext cx="11139854" cy="1157868"/>
          </a:xfrm>
        </p:spPr>
        <p:txBody>
          <a:bodyPr vert="horz" lIns="91440" tIns="45720" rIns="91440" bIns="45720" rtlCol="0" anchor="b">
            <a:normAutofit fontScale="90000"/>
          </a:bodyPr>
          <a:lstStyle/>
          <a:p>
            <a:pPr algn="ctr"/>
            <a:r>
              <a:rPr lang="en-US" sz="2000" b="1" kern="1200" dirty="0">
                <a:solidFill>
                  <a:srgbClr val="FFFFFF"/>
                </a:solidFill>
                <a:latin typeface="+mj-lt"/>
                <a:ea typeface="+mj-ea"/>
                <a:cs typeface="+mj-cs"/>
              </a:rPr>
              <a:t>To check which purpose has maximum defaulted loan status against term of the loan</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In 60 months term: When Purpose = Educational loan, there is maximum default chances, Followed by Small Business loan</a:t>
            </a: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In 36 months term: When Purpose = Renewable energy, there is maximum default chances, Followed by Small Business loan</a:t>
            </a: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Similarly, More loans with 36 months (short term) can be given for less defaulted purposes like Credit card, Car</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0B9E288-8C38-9C46-BF3F-E09D218E3144}"/>
              </a:ext>
            </a:extLst>
          </p:cNvPr>
          <p:cNvPicPr>
            <a:picLocks noChangeAspect="1"/>
          </p:cNvPicPr>
          <p:nvPr/>
        </p:nvPicPr>
        <p:blipFill>
          <a:blip r:embed="rId2"/>
          <a:stretch>
            <a:fillRect/>
          </a:stretch>
        </p:blipFill>
        <p:spPr>
          <a:xfrm>
            <a:off x="1289154" y="2292070"/>
            <a:ext cx="9308892" cy="4555615"/>
          </a:xfrm>
          <a:prstGeom prst="rect">
            <a:avLst/>
          </a:prstGeom>
        </p:spPr>
      </p:pic>
    </p:spTree>
    <p:extLst>
      <p:ext uri="{BB962C8B-B14F-4D97-AF65-F5344CB8AC3E}">
        <p14:creationId xmlns:p14="http://schemas.microsoft.com/office/powerpoint/2010/main" val="1829670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B85E6-7A7F-F943-B826-E9E15446FB37}"/>
              </a:ext>
            </a:extLst>
          </p:cNvPr>
          <p:cNvSpPr>
            <a:spLocks noGrp="1"/>
          </p:cNvSpPr>
          <p:nvPr>
            <p:ph type="title"/>
          </p:nvPr>
        </p:nvSpPr>
        <p:spPr>
          <a:xfrm>
            <a:off x="526073" y="466578"/>
            <a:ext cx="11139854" cy="930447"/>
          </a:xfrm>
        </p:spPr>
        <p:txBody>
          <a:bodyPr vert="horz" lIns="91440" tIns="45720" rIns="91440" bIns="45720" rtlCol="0" anchor="b">
            <a:normAutofit fontScale="90000"/>
          </a:bodyPr>
          <a:lstStyle/>
          <a:p>
            <a:pPr algn="ctr"/>
            <a:r>
              <a:rPr lang="en-US" sz="2200" b="1" kern="1200" dirty="0">
                <a:solidFill>
                  <a:srgbClr val="FFFFFF"/>
                </a:solidFill>
                <a:latin typeface="+mj-lt"/>
                <a:ea typeface="+mj-ea"/>
                <a:cs typeface="+mj-cs"/>
              </a:rPr>
              <a:t>To check verification status of loan against annual income with loan status</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800" kern="1200" dirty="0">
                <a:solidFill>
                  <a:srgbClr val="FFFFFF"/>
                </a:solidFill>
                <a:latin typeface="+mj-lt"/>
                <a:ea typeface="+mj-ea"/>
                <a:cs typeface="+mj-cs"/>
              </a:rPr>
              <a:t>Verified loans with borrowers of more annual income have defaulted more. Need to check the quality of verification done</a:t>
            </a:r>
            <a:endParaRPr lang="en-US" sz="1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B6323BD-4828-3540-9F12-2AE764FCBBAF}"/>
              </a:ext>
            </a:extLst>
          </p:cNvPr>
          <p:cNvPicPr>
            <a:picLocks noChangeAspect="1"/>
          </p:cNvPicPr>
          <p:nvPr/>
        </p:nvPicPr>
        <p:blipFill>
          <a:blip r:embed="rId2"/>
          <a:stretch>
            <a:fillRect/>
          </a:stretch>
        </p:blipFill>
        <p:spPr>
          <a:xfrm>
            <a:off x="1230026" y="2425700"/>
            <a:ext cx="9042400" cy="4432300"/>
          </a:xfrm>
          <a:prstGeom prst="rect">
            <a:avLst/>
          </a:prstGeom>
        </p:spPr>
      </p:pic>
    </p:spTree>
    <p:extLst>
      <p:ext uri="{BB962C8B-B14F-4D97-AF65-F5344CB8AC3E}">
        <p14:creationId xmlns:p14="http://schemas.microsoft.com/office/powerpoint/2010/main" val="1944375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7A350C-D9A6-534B-8FC2-BDE889CF8F1F}"/>
              </a:ext>
            </a:extLst>
          </p:cNvPr>
          <p:cNvSpPr>
            <a:spLocks noGrp="1"/>
          </p:cNvSpPr>
          <p:nvPr>
            <p:ph type="title"/>
          </p:nvPr>
        </p:nvSpPr>
        <p:spPr>
          <a:xfrm>
            <a:off x="526073" y="466577"/>
            <a:ext cx="11139854" cy="1488831"/>
          </a:xfrm>
        </p:spPr>
        <p:txBody>
          <a:bodyPr vert="horz" lIns="91440" tIns="45720" rIns="91440" bIns="45720" rtlCol="0" anchor="b">
            <a:normAutofit/>
          </a:bodyPr>
          <a:lstStyle/>
          <a:p>
            <a:pPr algn="ctr"/>
            <a:r>
              <a:rPr lang="en-US" sz="1600" b="1" kern="1200" dirty="0">
                <a:solidFill>
                  <a:srgbClr val="FFFFFF"/>
                </a:solidFill>
                <a:latin typeface="+mj-lt"/>
                <a:ea typeface="+mj-ea"/>
                <a:cs typeface="+mj-cs"/>
              </a:rPr>
              <a:t>To check verification grades of loan against defaulted with verification status</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Grade - G has maximum default chances. Non-Verified has highest, followed by Source verified</a:t>
            </a: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Grade - F is next highest default chances. Source verified has highest, followed by verified</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Need to monitor the verification authorities for these two grades</a:t>
            </a:r>
            <a:br>
              <a:rPr lang="en-US" sz="1400" kern="1200" dirty="0">
                <a:solidFill>
                  <a:srgbClr val="FFFFFF"/>
                </a:solidFill>
                <a:latin typeface="+mj-lt"/>
                <a:ea typeface="+mj-ea"/>
                <a:cs typeface="+mj-cs"/>
              </a:rPr>
            </a:br>
            <a:r>
              <a:rPr lang="en-US" sz="1400" kern="1200" dirty="0">
                <a:solidFill>
                  <a:srgbClr val="FFFFFF"/>
                </a:solidFill>
                <a:latin typeface="+mj-lt"/>
                <a:ea typeface="+mj-ea"/>
                <a:cs typeface="+mj-cs"/>
              </a:rPr>
              <a:t>Similarly, Grade - A, which defaulted less, can be given more loans</a:t>
            </a:r>
          </a:p>
        </p:txBody>
      </p:sp>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0C0C90B-2890-9E44-A7E2-14FF8D923FBB}"/>
              </a:ext>
            </a:extLst>
          </p:cNvPr>
          <p:cNvPicPr>
            <a:picLocks noChangeAspect="1"/>
          </p:cNvPicPr>
          <p:nvPr/>
        </p:nvPicPr>
        <p:blipFill>
          <a:blip r:embed="rId2"/>
          <a:stretch>
            <a:fillRect/>
          </a:stretch>
        </p:blipFill>
        <p:spPr>
          <a:xfrm>
            <a:off x="1546797" y="2430686"/>
            <a:ext cx="8648700" cy="4394200"/>
          </a:xfrm>
          <a:prstGeom prst="rect">
            <a:avLst/>
          </a:prstGeom>
        </p:spPr>
      </p:pic>
    </p:spTree>
    <p:extLst>
      <p:ext uri="{BB962C8B-B14F-4D97-AF65-F5344CB8AC3E}">
        <p14:creationId xmlns:p14="http://schemas.microsoft.com/office/powerpoint/2010/main" val="1353679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454C45-D2EE-9E4F-BCD5-B0E45C020464}"/>
              </a:ext>
            </a:extLst>
          </p:cNvPr>
          <p:cNvSpPr>
            <a:spLocks noGrp="1"/>
          </p:cNvSpPr>
          <p:nvPr>
            <p:ph type="title"/>
          </p:nvPr>
        </p:nvSpPr>
        <p:spPr>
          <a:xfrm>
            <a:off x="526073" y="466578"/>
            <a:ext cx="11139854" cy="1502899"/>
          </a:xfrm>
        </p:spPr>
        <p:txBody>
          <a:bodyPr vert="horz" lIns="91440" tIns="45720" rIns="91440" bIns="45720" rtlCol="0" anchor="b">
            <a:normAutofit/>
          </a:bodyPr>
          <a:lstStyle/>
          <a:p>
            <a:pPr algn="ctr"/>
            <a:r>
              <a:rPr lang="en-US" sz="2000" b="1" kern="1200" dirty="0">
                <a:solidFill>
                  <a:srgbClr val="FFFFFF"/>
                </a:solidFill>
                <a:latin typeface="+mj-lt"/>
                <a:ea typeface="+mj-ea"/>
                <a:cs typeface="+mj-cs"/>
              </a:rPr>
              <a:t>To check verification sub grades against loan amount with defaulted data only</a:t>
            </a:r>
            <a:br>
              <a:rPr lang="en-US" sz="1400" kern="1200" dirty="0">
                <a:solidFill>
                  <a:srgbClr val="FFFFFF"/>
                </a:solidFill>
                <a:latin typeface="+mj-lt"/>
                <a:ea typeface="+mj-ea"/>
                <a:cs typeface="+mj-cs"/>
              </a:rPr>
            </a:br>
            <a:br>
              <a:rPr lang="en-US" sz="1400" kern="1200" dirty="0">
                <a:solidFill>
                  <a:srgbClr val="FFFFFF"/>
                </a:solidFill>
                <a:latin typeface="+mj-lt"/>
                <a:ea typeface="+mj-ea"/>
                <a:cs typeface="+mj-cs"/>
              </a:rPr>
            </a:br>
            <a:r>
              <a:rPr lang="en-US" sz="1600" kern="1200" dirty="0">
                <a:solidFill>
                  <a:srgbClr val="FFFFFF"/>
                </a:solidFill>
                <a:latin typeface="+mj-lt"/>
                <a:ea typeface="+mj-ea"/>
                <a:cs typeface="+mj-cs"/>
              </a:rPr>
              <a:t>Grade - F5 has taken more loan amount and defaulted more. Followed by G3 and G4.</a:t>
            </a:r>
            <a:br>
              <a:rPr lang="en-US" sz="1600" kern="1200" dirty="0">
                <a:solidFill>
                  <a:srgbClr val="FFFFFF"/>
                </a:solidFill>
                <a:latin typeface="+mj-lt"/>
                <a:ea typeface="+mj-ea"/>
                <a:cs typeface="+mj-cs"/>
              </a:rPr>
            </a:b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Need to monitor these sub grades verification process in sanctioning loans</a:t>
            </a:r>
            <a:br>
              <a:rPr lang="en-US" sz="1600" kern="1200" dirty="0">
                <a:solidFill>
                  <a:srgbClr val="FFFFFF"/>
                </a:solidFill>
                <a:latin typeface="+mj-lt"/>
                <a:ea typeface="+mj-ea"/>
                <a:cs typeface="+mj-cs"/>
              </a:rPr>
            </a:br>
            <a:r>
              <a:rPr lang="en-US" sz="1600" kern="1200" dirty="0">
                <a:solidFill>
                  <a:srgbClr val="FFFFFF"/>
                </a:solidFill>
                <a:latin typeface="+mj-lt"/>
                <a:ea typeface="+mj-ea"/>
                <a:cs typeface="+mj-cs"/>
              </a:rPr>
              <a:t>Similarly, A2, which defaulted less, can be given more loans</a:t>
            </a:r>
            <a:endParaRPr lang="en-US" sz="1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7AA0508-8DED-9340-8E72-27A77173A437}"/>
              </a:ext>
            </a:extLst>
          </p:cNvPr>
          <p:cNvPicPr>
            <a:picLocks noChangeAspect="1"/>
          </p:cNvPicPr>
          <p:nvPr/>
        </p:nvPicPr>
        <p:blipFill>
          <a:blip r:embed="rId2"/>
          <a:stretch>
            <a:fillRect/>
          </a:stretch>
        </p:blipFill>
        <p:spPr>
          <a:xfrm>
            <a:off x="526073" y="2310835"/>
            <a:ext cx="10736166" cy="4547165"/>
          </a:xfrm>
          <a:prstGeom prst="rect">
            <a:avLst/>
          </a:prstGeom>
        </p:spPr>
      </p:pic>
    </p:spTree>
    <p:extLst>
      <p:ext uri="{BB962C8B-B14F-4D97-AF65-F5344CB8AC3E}">
        <p14:creationId xmlns:p14="http://schemas.microsoft.com/office/powerpoint/2010/main" val="72726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E1D415-D488-0B4F-9942-031BFAA7D8EF}"/>
              </a:ext>
            </a:extLst>
          </p:cNvPr>
          <p:cNvSpPr>
            <a:spLocks noGrp="1"/>
          </p:cNvSpPr>
          <p:nvPr>
            <p:ph type="title"/>
          </p:nvPr>
        </p:nvSpPr>
        <p:spPr>
          <a:xfrm>
            <a:off x="526073" y="466578"/>
            <a:ext cx="11139854" cy="930447"/>
          </a:xfrm>
        </p:spPr>
        <p:txBody>
          <a:bodyPr vert="horz" lIns="91440" tIns="45720" rIns="91440" bIns="45720" rtlCol="0" anchor="b">
            <a:noAutofit/>
          </a:bodyPr>
          <a:lstStyle/>
          <a:p>
            <a:pPr algn="ctr"/>
            <a:r>
              <a:rPr lang="en-US" sz="2400" b="1" dirty="0">
                <a:solidFill>
                  <a:srgbClr val="FFFFFF"/>
                </a:solidFill>
              </a:rPr>
              <a:t>To check the loan amount taken against employment length of the individual </a:t>
            </a:r>
            <a:br>
              <a:rPr lang="en-US" sz="2000" b="1" dirty="0">
                <a:solidFill>
                  <a:srgbClr val="FFFFFF"/>
                </a:solidFill>
              </a:rPr>
            </a:br>
            <a:br>
              <a:rPr lang="en-US" sz="2000" b="1" dirty="0">
                <a:solidFill>
                  <a:srgbClr val="FFFFFF"/>
                </a:solidFill>
              </a:rPr>
            </a:br>
            <a:r>
              <a:rPr lang="en-US" sz="1800" b="1" kern="1200" dirty="0">
                <a:solidFill>
                  <a:srgbClr val="FFFFFF"/>
                </a:solidFill>
                <a:latin typeface="+mj-lt"/>
                <a:ea typeface="+mj-ea"/>
                <a:cs typeface="+mj-cs"/>
              </a:rPr>
              <a:t>For 2011, </a:t>
            </a:r>
            <a:r>
              <a:rPr lang="en-US" sz="1800" b="1" dirty="0">
                <a:solidFill>
                  <a:srgbClr val="FFFFFF"/>
                </a:solidFill>
              </a:rPr>
              <a:t>House loans and Small business are </a:t>
            </a:r>
            <a:r>
              <a:rPr lang="en-US" sz="1800" b="1" kern="1200" dirty="0">
                <a:solidFill>
                  <a:srgbClr val="FFFFFF"/>
                </a:solidFill>
                <a:latin typeface="+mj-lt"/>
                <a:ea typeface="+mj-ea"/>
                <a:cs typeface="+mj-cs"/>
              </a:rPr>
              <a:t>given more and they are maximum defaulted [Only Charged Off data].</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7B19F8-089B-AD45-BC21-66CF62E3FCCA}"/>
              </a:ext>
            </a:extLst>
          </p:cNvPr>
          <p:cNvPicPr>
            <a:picLocks noChangeAspect="1"/>
          </p:cNvPicPr>
          <p:nvPr/>
        </p:nvPicPr>
        <p:blipFill>
          <a:blip r:embed="rId2"/>
          <a:stretch>
            <a:fillRect/>
          </a:stretch>
        </p:blipFill>
        <p:spPr>
          <a:xfrm>
            <a:off x="634091" y="2187742"/>
            <a:ext cx="11031836" cy="4670258"/>
          </a:xfrm>
          <a:prstGeom prst="rect">
            <a:avLst/>
          </a:prstGeom>
        </p:spPr>
      </p:pic>
    </p:spTree>
    <p:extLst>
      <p:ext uri="{BB962C8B-B14F-4D97-AF65-F5344CB8AC3E}">
        <p14:creationId xmlns:p14="http://schemas.microsoft.com/office/powerpoint/2010/main" val="897884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4F98763C4F6974DAA24E29324D09FDD" ma:contentTypeVersion="0" ma:contentTypeDescription="Create a new document." ma:contentTypeScope="" ma:versionID="4190a6e02fe702793b642226f8d66631">
  <xsd:schema xmlns:xsd="http://www.w3.org/2001/XMLSchema" xmlns:xs="http://www.w3.org/2001/XMLSchema" xmlns:p="http://schemas.microsoft.com/office/2006/metadata/properties" targetNamespace="http://schemas.microsoft.com/office/2006/metadata/properties" ma:root="true" ma:fieldsID="e4b1a231c50a3f977fc179166000f54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7F0F8A-701E-41D2-A2D5-CC9F21674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8F25733-03F4-4840-932C-1EFAE91913B9}">
  <ds:schemaRefs>
    <ds:schemaRef ds:uri="http://purl.org/dc/elements/1.1/"/>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FC0BC2CA-41F7-486D-A3BA-66DF69CEB0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855</TotalTime>
  <Words>975</Words>
  <Application>Microsoft Macintosh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Lending Club Case Study</vt:lpstr>
      <vt:lpstr>Process of Analysis</vt:lpstr>
      <vt:lpstr>To check how many bankruptcies against purpose with loan status  When Purpose = House loan, there are maximum public record bankruptcies</vt:lpstr>
      <vt:lpstr>To check which purpose has maximum defaulted loan status  When Purpose = Small Business loan, there is maximum default chances</vt:lpstr>
      <vt:lpstr>To check which purpose has maximum defaulted loan status against term of the loan  In 60 months term: When Purpose = Educational loan, there is maximum default chances, Followed by Small Business loan In 36 months term: When Purpose = Renewable energy, there is maximum default chances, Followed by Small Business loan Similarly, More loans with 36 months (short term) can be given for less defaulted purposes like Credit card, Car</vt:lpstr>
      <vt:lpstr>To check verification status of loan against annual income with loan status  Verified loans with borrowers of more annual income have defaulted more. Need to check the quality of verification done</vt:lpstr>
      <vt:lpstr>To check verification grades of loan against defaulted with verification status  Grade - G has maximum default chances. Non-Verified has highest, followed by Source verified Grade - F is next highest default chances. Source verified has highest, followed by verified  Need to monitor the verification authorities for these two grades Similarly, Grade - A, which defaulted less, can be given more loans</vt:lpstr>
      <vt:lpstr>To check verification sub grades against loan amount with defaulted data only  Grade - F5 has taken more loan amount and defaulted more. Followed by G3 and G4.  Need to monitor these sub grades verification process in sanctioning loans Similarly, A2, which defaulted less, can be given more loans</vt:lpstr>
      <vt:lpstr>To check the loan amount taken against employment length of the individual   For 2011, House loans and Small business are given more and they are maximum defaulted [Only Charged Off data].</vt:lpstr>
      <vt:lpstr>  Individuals of any emp_length with dti &gt; 12.5% should not be given loans.    Loans amount sanctioned should not be &gt;= 13000 for individuals with higher emp_length </vt:lpstr>
      <vt:lpstr>To check the default rate against annual income range of borrower  Borrowers with Annual income range (210000 - 220000) have more defaults</vt:lpstr>
      <vt:lpstr>To check the interest rate range against DTI with defaulted status  Any interest range with DTI &gt;= 12% should be avoided.</vt:lpstr>
      <vt:lpstr>  To check the Charged off count against DTI range with Purpose  DTI with range (15.0 - 20.0) has maximum defaults for Debt consolidation purpose  Hence, Borrowers with more DTI and taking loans for Debt consolidation should be minimized.</vt:lpstr>
      <vt:lpstr>  To check the default rate against interest rate range with verification  More defaults occurred for interest rate of range (20.0 - 25.0), that too under Source verified category</vt:lpstr>
      <vt:lpstr>To check interest rate for what purpose defaulted more  For interest rate (20.0 - 25.0), the Top three purposes with high default rate are Renewable energy, Car and Medical</vt:lpstr>
      <vt:lpstr>Interest Rate vs loan amount </vt:lpstr>
      <vt:lpstr>Correlation Heat graph</vt:lpstr>
      <vt:lpstr>Recommendations – To Avoid &amp; Monitor</vt:lpstr>
      <vt:lpstr>Recommendations – To Avoid &amp; Monitor</vt:lpstr>
      <vt:lpstr>Recommendations - To Prefer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Amith B</dc:creator>
  <cp:lastModifiedBy>Amith B</cp:lastModifiedBy>
  <cp:revision>24</cp:revision>
  <dcterms:created xsi:type="dcterms:W3CDTF">2019-11-11T05:13:18Z</dcterms:created>
  <dcterms:modified xsi:type="dcterms:W3CDTF">2022-04-06T17:25:32Z</dcterms:modified>
</cp:coreProperties>
</file>